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  <p:sldMasterId id="2147483681" r:id="rId5"/>
  </p:sldMasterIdLst>
  <p:notesMasterIdLst>
    <p:notesMasterId r:id="rId31"/>
  </p:notesMasterIdLst>
  <p:handoutMasterIdLst>
    <p:handoutMasterId r:id="rId32"/>
  </p:handoutMasterIdLst>
  <p:sldIdLst>
    <p:sldId id="2448" r:id="rId6"/>
    <p:sldId id="2462" r:id="rId7"/>
    <p:sldId id="259" r:id="rId8"/>
    <p:sldId id="2451" r:id="rId9"/>
    <p:sldId id="2488" r:id="rId10"/>
    <p:sldId id="2432" r:id="rId11"/>
    <p:sldId id="2464" r:id="rId12"/>
    <p:sldId id="2475" r:id="rId13"/>
    <p:sldId id="2476" r:id="rId14"/>
    <p:sldId id="2480" r:id="rId15"/>
    <p:sldId id="2479" r:id="rId16"/>
    <p:sldId id="2450" r:id="rId17"/>
    <p:sldId id="2483" r:id="rId18"/>
    <p:sldId id="2477" r:id="rId19"/>
    <p:sldId id="2481" r:id="rId20"/>
    <p:sldId id="2482" r:id="rId21"/>
    <p:sldId id="2470" r:id="rId22"/>
    <p:sldId id="2484" r:id="rId23"/>
    <p:sldId id="2485" r:id="rId24"/>
    <p:sldId id="2486" r:id="rId25"/>
    <p:sldId id="2487" r:id="rId26"/>
    <p:sldId id="2457" r:id="rId27"/>
    <p:sldId id="262" r:id="rId28"/>
    <p:sldId id="2456" r:id="rId29"/>
    <p:sldId id="2436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92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141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023B"/>
    <a:srgbClr val="898989"/>
    <a:srgbClr val="2F3342"/>
    <a:srgbClr val="A53F52"/>
    <a:srgbClr val="2C2153"/>
    <a:srgbClr val="E997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443" autoAdjust="0"/>
    <p:restoredTop sz="95033" autoAdjust="0"/>
  </p:normalViewPr>
  <p:slideViewPr>
    <p:cSldViewPr snapToGrid="0">
      <p:cViewPr varScale="1">
        <p:scale>
          <a:sx n="77" d="100"/>
          <a:sy n="77" d="100"/>
        </p:scale>
        <p:origin x="300" y="84"/>
      </p:cViewPr>
      <p:guideLst>
        <p:guide orient="horz" pos="1992"/>
        <p:guide pos="3840"/>
        <p:guide orient="horz" pos="1416"/>
      </p:guideLst>
    </p:cSldViewPr>
  </p:slideViewPr>
  <p:outlineViewPr>
    <p:cViewPr>
      <p:scale>
        <a:sx n="33" d="100"/>
        <a:sy n="33" d="100"/>
      </p:scale>
      <p:origin x="0" y="-5189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30" d="100"/>
        <a:sy n="130" d="100"/>
      </p:scale>
      <p:origin x="0" y="-8722"/>
    </p:cViewPr>
  </p:sorterViewPr>
  <p:notesViewPr>
    <p:cSldViewPr snapToGrid="0">
      <p:cViewPr varScale="1">
        <p:scale>
          <a:sx n="60" d="100"/>
          <a:sy n="60" d="100"/>
        </p:scale>
        <p:origin x="3187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openxmlformats.org/officeDocument/2006/relationships/viewProps" Target="view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handoutMaster" Target="handoutMasters/handoutMaster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theme" Target="theme/theme1.xml"/><Relationship Id="rId8" Type="http://schemas.openxmlformats.org/officeDocument/2006/relationships/slide" Target="slides/slide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B036FD8-CC3F-432D-9EBF-51B2E85CB9DB}" type="doc">
      <dgm:prSet loTypeId="urn:microsoft.com/office/officeart/2005/8/layout/hierarchy3" loCatId="list" qsTypeId="urn:microsoft.com/office/officeart/2005/8/quickstyle/simple5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B1C11FB2-1EC1-47FE-8EE8-0CA384D0CA18}">
      <dgm:prSet phldrT="[Text]"/>
      <dgm:spPr/>
      <dgm:t>
        <a:bodyPr/>
        <a:lstStyle/>
        <a:p>
          <a:r>
            <a:rPr lang="en-US" dirty="0"/>
            <a:t>DATA CLEANSING</a:t>
          </a:r>
        </a:p>
      </dgm:t>
    </dgm:pt>
    <dgm:pt modelId="{381499B5-889B-447A-BAAF-A1798676DD46}" type="parTrans" cxnId="{F2D9B5FA-B42F-4023-86D0-A0C4A4FE3DCA}">
      <dgm:prSet/>
      <dgm:spPr/>
      <dgm:t>
        <a:bodyPr/>
        <a:lstStyle/>
        <a:p>
          <a:endParaRPr lang="en-US"/>
        </a:p>
      </dgm:t>
    </dgm:pt>
    <dgm:pt modelId="{310689A5-0254-4200-A611-694D9C671652}" type="sibTrans" cxnId="{F2D9B5FA-B42F-4023-86D0-A0C4A4FE3DCA}">
      <dgm:prSet/>
      <dgm:spPr/>
      <dgm:t>
        <a:bodyPr/>
        <a:lstStyle/>
        <a:p>
          <a:endParaRPr lang="en-US"/>
        </a:p>
      </dgm:t>
    </dgm:pt>
    <dgm:pt modelId="{B553E3C1-C44B-4D72-9575-1B78E3DCA013}">
      <dgm:prSet phldrT="[Text]" custT="1"/>
      <dgm:spPr/>
      <dgm:t>
        <a:bodyPr/>
        <a:lstStyle/>
        <a:p>
          <a:r>
            <a:rPr lang="en-US" sz="2200" b="1" dirty="0">
              <a:solidFill>
                <a:srgbClr val="FF0000"/>
              </a:solidFill>
            </a:rPr>
            <a:t>MISSING VALUE</a:t>
          </a:r>
        </a:p>
        <a:p>
          <a:r>
            <a:rPr lang="en-US" sz="1400" b="0" dirty="0">
              <a:solidFill>
                <a:schemeClr val="tx1"/>
              </a:solidFill>
            </a:rPr>
            <a:t>(Weight, price, </a:t>
          </a:r>
          <a:r>
            <a:rPr lang="en-US" sz="1400" b="0" dirty="0" err="1">
              <a:solidFill>
                <a:schemeClr val="tx1"/>
              </a:solidFill>
            </a:rPr>
            <a:t>etc</a:t>
          </a:r>
          <a:r>
            <a:rPr lang="en-US" sz="1400" b="0" dirty="0">
              <a:solidFill>
                <a:schemeClr val="tx1"/>
              </a:solidFill>
            </a:rPr>
            <a:t>)</a:t>
          </a:r>
        </a:p>
      </dgm:t>
    </dgm:pt>
    <dgm:pt modelId="{7A13CDCC-2C69-46BE-BF37-B04177538E6D}" type="parTrans" cxnId="{473FEE34-6944-4B3D-8CFF-D42D4D737F53}">
      <dgm:prSet/>
      <dgm:spPr/>
      <dgm:t>
        <a:bodyPr/>
        <a:lstStyle/>
        <a:p>
          <a:endParaRPr lang="en-US"/>
        </a:p>
      </dgm:t>
    </dgm:pt>
    <dgm:pt modelId="{0508AFD0-D3A4-4A66-A8AE-DD9C704326B8}" type="sibTrans" cxnId="{473FEE34-6944-4B3D-8CFF-D42D4D737F53}">
      <dgm:prSet/>
      <dgm:spPr/>
      <dgm:t>
        <a:bodyPr/>
        <a:lstStyle/>
        <a:p>
          <a:endParaRPr lang="en-US"/>
        </a:p>
      </dgm:t>
    </dgm:pt>
    <dgm:pt modelId="{AB19C4DD-B3EF-4736-AFF5-2B5C7B8EB2A0}">
      <dgm:prSet phldrT="[Text]"/>
      <dgm:spPr/>
      <dgm:t>
        <a:bodyPr/>
        <a:lstStyle/>
        <a:p>
          <a:r>
            <a:rPr lang="en-US" dirty="0"/>
            <a:t>Misclassification</a:t>
          </a:r>
        </a:p>
      </dgm:t>
    </dgm:pt>
    <dgm:pt modelId="{19DA27D3-ED3F-487A-B523-926CFDF59502}" type="parTrans" cxnId="{6CEAFE21-DD24-4DBE-8FAB-53DEC1DA34D1}">
      <dgm:prSet/>
      <dgm:spPr/>
      <dgm:t>
        <a:bodyPr/>
        <a:lstStyle/>
        <a:p>
          <a:endParaRPr lang="en-US"/>
        </a:p>
      </dgm:t>
    </dgm:pt>
    <dgm:pt modelId="{A1B5CFAC-8E08-4180-A342-1B2130FA355C}" type="sibTrans" cxnId="{6CEAFE21-DD24-4DBE-8FAB-53DEC1DA34D1}">
      <dgm:prSet/>
      <dgm:spPr/>
      <dgm:t>
        <a:bodyPr/>
        <a:lstStyle/>
        <a:p>
          <a:endParaRPr lang="en-US"/>
        </a:p>
      </dgm:t>
    </dgm:pt>
    <dgm:pt modelId="{87459B00-DB3C-420C-8C78-EACC44574EB6}">
      <dgm:prSet phldrT="[Text]"/>
      <dgm:spPr/>
      <dgm:t>
        <a:bodyPr/>
        <a:lstStyle/>
        <a:p>
          <a:r>
            <a:rPr lang="en-US" dirty="0"/>
            <a:t>FEATURE ENGINEERING</a:t>
          </a:r>
        </a:p>
      </dgm:t>
    </dgm:pt>
    <dgm:pt modelId="{D6CA2AA7-146A-49C9-A90D-BA95C5C95B2F}" type="parTrans" cxnId="{E8D4486C-6FB9-4F4A-955E-73D67F0EAA79}">
      <dgm:prSet/>
      <dgm:spPr/>
      <dgm:t>
        <a:bodyPr/>
        <a:lstStyle/>
        <a:p>
          <a:endParaRPr lang="en-US"/>
        </a:p>
      </dgm:t>
    </dgm:pt>
    <dgm:pt modelId="{AB73AFE4-AF42-4791-BBB0-B3A1826CB036}" type="sibTrans" cxnId="{E8D4486C-6FB9-4F4A-955E-73D67F0EAA79}">
      <dgm:prSet/>
      <dgm:spPr/>
      <dgm:t>
        <a:bodyPr/>
        <a:lstStyle/>
        <a:p>
          <a:endParaRPr lang="en-US"/>
        </a:p>
      </dgm:t>
    </dgm:pt>
    <dgm:pt modelId="{59702E75-BEB4-4EA0-99CA-DCCE8538CC59}">
      <dgm:prSet phldrT="[Text]"/>
      <dgm:spPr/>
      <dgm:t>
        <a:bodyPr/>
        <a:lstStyle/>
        <a:p>
          <a:pPr algn="ctr">
            <a:buFont typeface="+mj-lt"/>
            <a:buAutoNum type="arabicPeriod"/>
          </a:pPr>
          <a:r>
            <a:rPr lang="en-US" dirty="0"/>
            <a:t>Stock status data</a:t>
          </a:r>
        </a:p>
      </dgm:t>
    </dgm:pt>
    <dgm:pt modelId="{1F341F8A-2E9E-4970-8D24-CE1147B64AA2}" type="parTrans" cxnId="{5B0DEE0D-F817-4348-A720-B91D4A6BBE3D}">
      <dgm:prSet/>
      <dgm:spPr/>
      <dgm:t>
        <a:bodyPr/>
        <a:lstStyle/>
        <a:p>
          <a:endParaRPr lang="en-US"/>
        </a:p>
      </dgm:t>
    </dgm:pt>
    <dgm:pt modelId="{2FC17ED2-9419-461C-8DFA-374037BC503B}" type="sibTrans" cxnId="{5B0DEE0D-F817-4348-A720-B91D4A6BBE3D}">
      <dgm:prSet/>
      <dgm:spPr/>
      <dgm:t>
        <a:bodyPr/>
        <a:lstStyle/>
        <a:p>
          <a:endParaRPr lang="en-US"/>
        </a:p>
      </dgm:t>
    </dgm:pt>
    <dgm:pt modelId="{EA75AAEE-E447-48A7-80FC-862624449A0C}">
      <dgm:prSet phldrT="[Text]"/>
      <dgm:spPr/>
      <dgm:t>
        <a:bodyPr/>
        <a:lstStyle/>
        <a:p>
          <a:r>
            <a:rPr lang="en-US" dirty="0"/>
            <a:t>Donor province of origin &amp; destination</a:t>
          </a:r>
        </a:p>
      </dgm:t>
    </dgm:pt>
    <dgm:pt modelId="{736980FF-E3F8-4FE7-8302-0C48CE2437E7}" type="parTrans" cxnId="{6333E64B-36A0-4117-A16D-3EF46B4A5967}">
      <dgm:prSet/>
      <dgm:spPr/>
      <dgm:t>
        <a:bodyPr/>
        <a:lstStyle/>
        <a:p>
          <a:endParaRPr lang="en-US"/>
        </a:p>
      </dgm:t>
    </dgm:pt>
    <dgm:pt modelId="{2D64378B-6B15-404C-84A4-FA264BA2F405}" type="sibTrans" cxnId="{6333E64B-36A0-4117-A16D-3EF46B4A5967}">
      <dgm:prSet/>
      <dgm:spPr/>
      <dgm:t>
        <a:bodyPr/>
        <a:lstStyle/>
        <a:p>
          <a:endParaRPr lang="en-US"/>
        </a:p>
      </dgm:t>
    </dgm:pt>
    <dgm:pt modelId="{AF078BAD-1B8D-4EC4-B86E-DEE6B4EAAD79}" type="pres">
      <dgm:prSet presAssocID="{3B036FD8-CC3F-432D-9EBF-51B2E85CB9DB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66E4CC80-27C4-484B-8F31-042A877C864A}" type="pres">
      <dgm:prSet presAssocID="{B1C11FB2-1EC1-47FE-8EE8-0CA384D0CA18}" presName="root" presStyleCnt="0"/>
      <dgm:spPr/>
    </dgm:pt>
    <dgm:pt modelId="{5AE9784B-FA95-4C57-951C-68C5AD98B04A}" type="pres">
      <dgm:prSet presAssocID="{B1C11FB2-1EC1-47FE-8EE8-0CA384D0CA18}" presName="rootComposite" presStyleCnt="0"/>
      <dgm:spPr/>
    </dgm:pt>
    <dgm:pt modelId="{71ECFF5F-7E4C-4A45-A11D-3092D4673D5B}" type="pres">
      <dgm:prSet presAssocID="{B1C11FB2-1EC1-47FE-8EE8-0CA384D0CA18}" presName="rootText" presStyleLbl="node1" presStyleIdx="0" presStyleCnt="2"/>
      <dgm:spPr/>
    </dgm:pt>
    <dgm:pt modelId="{A66AFC8C-344E-4281-8C1F-762155933B9E}" type="pres">
      <dgm:prSet presAssocID="{B1C11FB2-1EC1-47FE-8EE8-0CA384D0CA18}" presName="rootConnector" presStyleLbl="node1" presStyleIdx="0" presStyleCnt="2"/>
      <dgm:spPr/>
    </dgm:pt>
    <dgm:pt modelId="{78AFC740-8A36-43A2-BA80-7874D73F13E7}" type="pres">
      <dgm:prSet presAssocID="{B1C11FB2-1EC1-47FE-8EE8-0CA384D0CA18}" presName="childShape" presStyleCnt="0"/>
      <dgm:spPr/>
    </dgm:pt>
    <dgm:pt modelId="{FB251044-A4AF-4F31-BC5C-99F98793B25E}" type="pres">
      <dgm:prSet presAssocID="{7A13CDCC-2C69-46BE-BF37-B04177538E6D}" presName="Name13" presStyleLbl="parChTrans1D2" presStyleIdx="0" presStyleCnt="4"/>
      <dgm:spPr/>
    </dgm:pt>
    <dgm:pt modelId="{B9519C1E-9CAD-4258-8850-DA2CC6E5A1AA}" type="pres">
      <dgm:prSet presAssocID="{B553E3C1-C44B-4D72-9575-1B78E3DCA013}" presName="childText" presStyleLbl="bgAcc1" presStyleIdx="0" presStyleCnt="4">
        <dgm:presLayoutVars>
          <dgm:bulletEnabled val="1"/>
        </dgm:presLayoutVars>
      </dgm:prSet>
      <dgm:spPr/>
    </dgm:pt>
    <dgm:pt modelId="{628FEF2B-E548-4E79-AC06-1315CEA187B1}" type="pres">
      <dgm:prSet presAssocID="{19DA27D3-ED3F-487A-B523-926CFDF59502}" presName="Name13" presStyleLbl="parChTrans1D2" presStyleIdx="1" presStyleCnt="4"/>
      <dgm:spPr/>
    </dgm:pt>
    <dgm:pt modelId="{72EB360B-8822-4300-A46F-A87F9648B2D9}" type="pres">
      <dgm:prSet presAssocID="{AB19C4DD-B3EF-4736-AFF5-2B5C7B8EB2A0}" presName="childText" presStyleLbl="bgAcc1" presStyleIdx="1" presStyleCnt="4">
        <dgm:presLayoutVars>
          <dgm:bulletEnabled val="1"/>
        </dgm:presLayoutVars>
      </dgm:prSet>
      <dgm:spPr/>
    </dgm:pt>
    <dgm:pt modelId="{10C9CAAF-C276-4077-9611-A605C43FB198}" type="pres">
      <dgm:prSet presAssocID="{87459B00-DB3C-420C-8C78-EACC44574EB6}" presName="root" presStyleCnt="0"/>
      <dgm:spPr/>
    </dgm:pt>
    <dgm:pt modelId="{7AE9243D-1841-499E-86B5-59A0CDBE2DD1}" type="pres">
      <dgm:prSet presAssocID="{87459B00-DB3C-420C-8C78-EACC44574EB6}" presName="rootComposite" presStyleCnt="0"/>
      <dgm:spPr/>
    </dgm:pt>
    <dgm:pt modelId="{78CC25A6-685A-4519-921D-AD8CFC6F308C}" type="pres">
      <dgm:prSet presAssocID="{87459B00-DB3C-420C-8C78-EACC44574EB6}" presName="rootText" presStyleLbl="node1" presStyleIdx="1" presStyleCnt="2"/>
      <dgm:spPr/>
    </dgm:pt>
    <dgm:pt modelId="{FB831B51-89DE-4AFE-B39C-FB6D29117BF4}" type="pres">
      <dgm:prSet presAssocID="{87459B00-DB3C-420C-8C78-EACC44574EB6}" presName="rootConnector" presStyleLbl="node1" presStyleIdx="1" presStyleCnt="2"/>
      <dgm:spPr/>
    </dgm:pt>
    <dgm:pt modelId="{A538FF20-348B-43D4-AAC9-658C57139F95}" type="pres">
      <dgm:prSet presAssocID="{87459B00-DB3C-420C-8C78-EACC44574EB6}" presName="childShape" presStyleCnt="0"/>
      <dgm:spPr/>
    </dgm:pt>
    <dgm:pt modelId="{0A083488-098C-4029-9B58-5A3D2D671D2A}" type="pres">
      <dgm:prSet presAssocID="{1F341F8A-2E9E-4970-8D24-CE1147B64AA2}" presName="Name13" presStyleLbl="parChTrans1D2" presStyleIdx="2" presStyleCnt="4"/>
      <dgm:spPr/>
    </dgm:pt>
    <dgm:pt modelId="{4E990718-D408-45DC-84FA-81CC356F9A60}" type="pres">
      <dgm:prSet presAssocID="{59702E75-BEB4-4EA0-99CA-DCCE8538CC59}" presName="childText" presStyleLbl="bgAcc1" presStyleIdx="2" presStyleCnt="4">
        <dgm:presLayoutVars>
          <dgm:bulletEnabled val="1"/>
        </dgm:presLayoutVars>
      </dgm:prSet>
      <dgm:spPr/>
    </dgm:pt>
    <dgm:pt modelId="{81B15C2C-EC54-450C-8967-7429B2694795}" type="pres">
      <dgm:prSet presAssocID="{736980FF-E3F8-4FE7-8302-0C48CE2437E7}" presName="Name13" presStyleLbl="parChTrans1D2" presStyleIdx="3" presStyleCnt="4"/>
      <dgm:spPr/>
    </dgm:pt>
    <dgm:pt modelId="{C1FD7AA4-DA81-4A26-9840-B987DFCB367B}" type="pres">
      <dgm:prSet presAssocID="{EA75AAEE-E447-48A7-80FC-862624449A0C}" presName="childText" presStyleLbl="bgAcc1" presStyleIdx="3" presStyleCnt="4">
        <dgm:presLayoutVars>
          <dgm:bulletEnabled val="1"/>
        </dgm:presLayoutVars>
      </dgm:prSet>
      <dgm:spPr/>
    </dgm:pt>
  </dgm:ptLst>
  <dgm:cxnLst>
    <dgm:cxn modelId="{5B0DEE0D-F817-4348-A720-B91D4A6BBE3D}" srcId="{87459B00-DB3C-420C-8C78-EACC44574EB6}" destId="{59702E75-BEB4-4EA0-99CA-DCCE8538CC59}" srcOrd="0" destOrd="0" parTransId="{1F341F8A-2E9E-4970-8D24-CE1147B64AA2}" sibTransId="{2FC17ED2-9419-461C-8DFA-374037BC503B}"/>
    <dgm:cxn modelId="{0363DB1F-E365-4081-8874-1B7DA1C692F3}" type="presOf" srcId="{87459B00-DB3C-420C-8C78-EACC44574EB6}" destId="{78CC25A6-685A-4519-921D-AD8CFC6F308C}" srcOrd="0" destOrd="0" presId="urn:microsoft.com/office/officeart/2005/8/layout/hierarchy3"/>
    <dgm:cxn modelId="{6CEAFE21-DD24-4DBE-8FAB-53DEC1DA34D1}" srcId="{B1C11FB2-1EC1-47FE-8EE8-0CA384D0CA18}" destId="{AB19C4DD-B3EF-4736-AFF5-2B5C7B8EB2A0}" srcOrd="1" destOrd="0" parTransId="{19DA27D3-ED3F-487A-B523-926CFDF59502}" sibTransId="{A1B5CFAC-8E08-4180-A342-1B2130FA355C}"/>
    <dgm:cxn modelId="{473FEE34-6944-4B3D-8CFF-D42D4D737F53}" srcId="{B1C11FB2-1EC1-47FE-8EE8-0CA384D0CA18}" destId="{B553E3C1-C44B-4D72-9575-1B78E3DCA013}" srcOrd="0" destOrd="0" parTransId="{7A13CDCC-2C69-46BE-BF37-B04177538E6D}" sibTransId="{0508AFD0-D3A4-4A66-A8AE-DD9C704326B8}"/>
    <dgm:cxn modelId="{1FB7455D-46F7-4A65-BFB8-CF778A771384}" type="presOf" srcId="{AB19C4DD-B3EF-4736-AFF5-2B5C7B8EB2A0}" destId="{72EB360B-8822-4300-A46F-A87F9648B2D9}" srcOrd="0" destOrd="0" presId="urn:microsoft.com/office/officeart/2005/8/layout/hierarchy3"/>
    <dgm:cxn modelId="{ECDA4441-D13D-47D0-B19C-F4206F98BE69}" type="presOf" srcId="{736980FF-E3F8-4FE7-8302-0C48CE2437E7}" destId="{81B15C2C-EC54-450C-8967-7429B2694795}" srcOrd="0" destOrd="0" presId="urn:microsoft.com/office/officeart/2005/8/layout/hierarchy3"/>
    <dgm:cxn modelId="{6333E64B-36A0-4117-A16D-3EF46B4A5967}" srcId="{87459B00-DB3C-420C-8C78-EACC44574EB6}" destId="{EA75AAEE-E447-48A7-80FC-862624449A0C}" srcOrd="1" destOrd="0" parTransId="{736980FF-E3F8-4FE7-8302-0C48CE2437E7}" sibTransId="{2D64378B-6B15-404C-84A4-FA264BA2F405}"/>
    <dgm:cxn modelId="{E8D4486C-6FB9-4F4A-955E-73D67F0EAA79}" srcId="{3B036FD8-CC3F-432D-9EBF-51B2E85CB9DB}" destId="{87459B00-DB3C-420C-8C78-EACC44574EB6}" srcOrd="1" destOrd="0" parTransId="{D6CA2AA7-146A-49C9-A90D-BA95C5C95B2F}" sibTransId="{AB73AFE4-AF42-4791-BBB0-B3A1826CB036}"/>
    <dgm:cxn modelId="{362DC46D-E5BE-4C32-91BF-720A09825790}" type="presOf" srcId="{B1C11FB2-1EC1-47FE-8EE8-0CA384D0CA18}" destId="{71ECFF5F-7E4C-4A45-A11D-3092D4673D5B}" srcOrd="0" destOrd="0" presId="urn:microsoft.com/office/officeart/2005/8/layout/hierarchy3"/>
    <dgm:cxn modelId="{57C1F182-4EF6-41E4-A0BA-F8A8128CC9F7}" type="presOf" srcId="{B553E3C1-C44B-4D72-9575-1B78E3DCA013}" destId="{B9519C1E-9CAD-4258-8850-DA2CC6E5A1AA}" srcOrd="0" destOrd="0" presId="urn:microsoft.com/office/officeart/2005/8/layout/hierarchy3"/>
    <dgm:cxn modelId="{C32DEB84-0BA7-4D66-BB80-B7C81B09C6B2}" type="presOf" srcId="{59702E75-BEB4-4EA0-99CA-DCCE8538CC59}" destId="{4E990718-D408-45DC-84FA-81CC356F9A60}" srcOrd="0" destOrd="0" presId="urn:microsoft.com/office/officeart/2005/8/layout/hierarchy3"/>
    <dgm:cxn modelId="{C38A4D8E-B2A3-4628-B543-1D965387BD37}" type="presOf" srcId="{B1C11FB2-1EC1-47FE-8EE8-0CA384D0CA18}" destId="{A66AFC8C-344E-4281-8C1F-762155933B9E}" srcOrd="1" destOrd="0" presId="urn:microsoft.com/office/officeart/2005/8/layout/hierarchy3"/>
    <dgm:cxn modelId="{0BFF22A9-3627-4575-A248-7AE9CF14B6D6}" type="presOf" srcId="{3B036FD8-CC3F-432D-9EBF-51B2E85CB9DB}" destId="{AF078BAD-1B8D-4EC4-B86E-DEE6B4EAAD79}" srcOrd="0" destOrd="0" presId="urn:microsoft.com/office/officeart/2005/8/layout/hierarchy3"/>
    <dgm:cxn modelId="{D2CD4CDF-2063-4E9F-B3AA-A119CF9F869A}" type="presOf" srcId="{19DA27D3-ED3F-487A-B523-926CFDF59502}" destId="{628FEF2B-E548-4E79-AC06-1315CEA187B1}" srcOrd="0" destOrd="0" presId="urn:microsoft.com/office/officeart/2005/8/layout/hierarchy3"/>
    <dgm:cxn modelId="{3BC472E0-82F7-4CB2-98FC-99FEA897DBBE}" type="presOf" srcId="{7A13CDCC-2C69-46BE-BF37-B04177538E6D}" destId="{FB251044-A4AF-4F31-BC5C-99F98793B25E}" srcOrd="0" destOrd="0" presId="urn:microsoft.com/office/officeart/2005/8/layout/hierarchy3"/>
    <dgm:cxn modelId="{EDB2B5EB-F0AC-412F-8D7B-DF46E2240748}" type="presOf" srcId="{87459B00-DB3C-420C-8C78-EACC44574EB6}" destId="{FB831B51-89DE-4AFE-B39C-FB6D29117BF4}" srcOrd="1" destOrd="0" presId="urn:microsoft.com/office/officeart/2005/8/layout/hierarchy3"/>
    <dgm:cxn modelId="{D63A33F4-D309-422B-859C-CE9D349F2DB8}" type="presOf" srcId="{1F341F8A-2E9E-4970-8D24-CE1147B64AA2}" destId="{0A083488-098C-4029-9B58-5A3D2D671D2A}" srcOrd="0" destOrd="0" presId="urn:microsoft.com/office/officeart/2005/8/layout/hierarchy3"/>
    <dgm:cxn modelId="{A40F60FA-1F73-4861-AE6F-97F39EEC3732}" type="presOf" srcId="{EA75AAEE-E447-48A7-80FC-862624449A0C}" destId="{C1FD7AA4-DA81-4A26-9840-B987DFCB367B}" srcOrd="0" destOrd="0" presId="urn:microsoft.com/office/officeart/2005/8/layout/hierarchy3"/>
    <dgm:cxn modelId="{F2D9B5FA-B42F-4023-86D0-A0C4A4FE3DCA}" srcId="{3B036FD8-CC3F-432D-9EBF-51B2E85CB9DB}" destId="{B1C11FB2-1EC1-47FE-8EE8-0CA384D0CA18}" srcOrd="0" destOrd="0" parTransId="{381499B5-889B-447A-BAAF-A1798676DD46}" sibTransId="{310689A5-0254-4200-A611-694D9C671652}"/>
    <dgm:cxn modelId="{4E957AA6-9429-4D8D-BD01-5A938B3A73D0}" type="presParOf" srcId="{AF078BAD-1B8D-4EC4-B86E-DEE6B4EAAD79}" destId="{66E4CC80-27C4-484B-8F31-042A877C864A}" srcOrd="0" destOrd="0" presId="urn:microsoft.com/office/officeart/2005/8/layout/hierarchy3"/>
    <dgm:cxn modelId="{8A3C2136-2118-4495-9D5B-0FFA61A43BF2}" type="presParOf" srcId="{66E4CC80-27C4-484B-8F31-042A877C864A}" destId="{5AE9784B-FA95-4C57-951C-68C5AD98B04A}" srcOrd="0" destOrd="0" presId="urn:microsoft.com/office/officeart/2005/8/layout/hierarchy3"/>
    <dgm:cxn modelId="{F6DE6425-9466-4EE7-B300-59C6CD7A510D}" type="presParOf" srcId="{5AE9784B-FA95-4C57-951C-68C5AD98B04A}" destId="{71ECFF5F-7E4C-4A45-A11D-3092D4673D5B}" srcOrd="0" destOrd="0" presId="urn:microsoft.com/office/officeart/2005/8/layout/hierarchy3"/>
    <dgm:cxn modelId="{BD426681-F1F8-41F3-A45C-8035B1FA8753}" type="presParOf" srcId="{5AE9784B-FA95-4C57-951C-68C5AD98B04A}" destId="{A66AFC8C-344E-4281-8C1F-762155933B9E}" srcOrd="1" destOrd="0" presId="urn:microsoft.com/office/officeart/2005/8/layout/hierarchy3"/>
    <dgm:cxn modelId="{17996CAA-681F-4D20-8811-8FE59B54F926}" type="presParOf" srcId="{66E4CC80-27C4-484B-8F31-042A877C864A}" destId="{78AFC740-8A36-43A2-BA80-7874D73F13E7}" srcOrd="1" destOrd="0" presId="urn:microsoft.com/office/officeart/2005/8/layout/hierarchy3"/>
    <dgm:cxn modelId="{9C7AB06F-BE91-4947-8EE1-CB9E26309E7E}" type="presParOf" srcId="{78AFC740-8A36-43A2-BA80-7874D73F13E7}" destId="{FB251044-A4AF-4F31-BC5C-99F98793B25E}" srcOrd="0" destOrd="0" presId="urn:microsoft.com/office/officeart/2005/8/layout/hierarchy3"/>
    <dgm:cxn modelId="{DE5BEF06-C247-4923-A2D0-FC0B1E30D4AD}" type="presParOf" srcId="{78AFC740-8A36-43A2-BA80-7874D73F13E7}" destId="{B9519C1E-9CAD-4258-8850-DA2CC6E5A1AA}" srcOrd="1" destOrd="0" presId="urn:microsoft.com/office/officeart/2005/8/layout/hierarchy3"/>
    <dgm:cxn modelId="{597E6AF9-58E3-4FDE-8E62-0A4B2F08FFD5}" type="presParOf" srcId="{78AFC740-8A36-43A2-BA80-7874D73F13E7}" destId="{628FEF2B-E548-4E79-AC06-1315CEA187B1}" srcOrd="2" destOrd="0" presId="urn:microsoft.com/office/officeart/2005/8/layout/hierarchy3"/>
    <dgm:cxn modelId="{C90D2DC7-B212-4A47-921C-F8132C9BB7A1}" type="presParOf" srcId="{78AFC740-8A36-43A2-BA80-7874D73F13E7}" destId="{72EB360B-8822-4300-A46F-A87F9648B2D9}" srcOrd="3" destOrd="0" presId="urn:microsoft.com/office/officeart/2005/8/layout/hierarchy3"/>
    <dgm:cxn modelId="{CE28A3DF-6FF3-4428-A968-C7581856124B}" type="presParOf" srcId="{AF078BAD-1B8D-4EC4-B86E-DEE6B4EAAD79}" destId="{10C9CAAF-C276-4077-9611-A605C43FB198}" srcOrd="1" destOrd="0" presId="urn:microsoft.com/office/officeart/2005/8/layout/hierarchy3"/>
    <dgm:cxn modelId="{2C915E69-1DEB-424A-ABEC-50520DA25CB6}" type="presParOf" srcId="{10C9CAAF-C276-4077-9611-A605C43FB198}" destId="{7AE9243D-1841-499E-86B5-59A0CDBE2DD1}" srcOrd="0" destOrd="0" presId="urn:microsoft.com/office/officeart/2005/8/layout/hierarchy3"/>
    <dgm:cxn modelId="{2174FC4F-98DC-4B04-AF79-483538086647}" type="presParOf" srcId="{7AE9243D-1841-499E-86B5-59A0CDBE2DD1}" destId="{78CC25A6-685A-4519-921D-AD8CFC6F308C}" srcOrd="0" destOrd="0" presId="urn:microsoft.com/office/officeart/2005/8/layout/hierarchy3"/>
    <dgm:cxn modelId="{B05DF98B-01AD-40AB-BBA6-30B39BDD403A}" type="presParOf" srcId="{7AE9243D-1841-499E-86B5-59A0CDBE2DD1}" destId="{FB831B51-89DE-4AFE-B39C-FB6D29117BF4}" srcOrd="1" destOrd="0" presId="urn:microsoft.com/office/officeart/2005/8/layout/hierarchy3"/>
    <dgm:cxn modelId="{92BE2A45-D7C2-404F-8636-0D67B45B4E02}" type="presParOf" srcId="{10C9CAAF-C276-4077-9611-A605C43FB198}" destId="{A538FF20-348B-43D4-AAC9-658C57139F95}" srcOrd="1" destOrd="0" presId="urn:microsoft.com/office/officeart/2005/8/layout/hierarchy3"/>
    <dgm:cxn modelId="{E82A25CC-8830-48D4-B246-7E3C0DC73DFF}" type="presParOf" srcId="{A538FF20-348B-43D4-AAC9-658C57139F95}" destId="{0A083488-098C-4029-9B58-5A3D2D671D2A}" srcOrd="0" destOrd="0" presId="urn:microsoft.com/office/officeart/2005/8/layout/hierarchy3"/>
    <dgm:cxn modelId="{CCC029D0-8506-4E49-AA92-E4FBE2ABFEED}" type="presParOf" srcId="{A538FF20-348B-43D4-AAC9-658C57139F95}" destId="{4E990718-D408-45DC-84FA-81CC356F9A60}" srcOrd="1" destOrd="0" presId="urn:microsoft.com/office/officeart/2005/8/layout/hierarchy3"/>
    <dgm:cxn modelId="{8F6ED94C-8EA1-4370-A9EB-28B446C44118}" type="presParOf" srcId="{A538FF20-348B-43D4-AAC9-658C57139F95}" destId="{81B15C2C-EC54-450C-8967-7429B2694795}" srcOrd="2" destOrd="0" presId="urn:microsoft.com/office/officeart/2005/8/layout/hierarchy3"/>
    <dgm:cxn modelId="{C8DE9B65-6D68-40D6-9F7F-960A06E28370}" type="presParOf" srcId="{A538FF20-348B-43D4-AAC9-658C57139F95}" destId="{C1FD7AA4-DA81-4A26-9840-B987DFCB367B}" srcOrd="3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34E9B29-DF95-4089-B1FE-C186AE57A7AE}" type="doc">
      <dgm:prSet loTypeId="urn:microsoft.com/office/officeart/2005/8/layout/hProcess7" loCatId="list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4995EAF-509E-42D7-9473-8129AA4C8F50}">
      <dgm:prSet phldrT="[Text]"/>
      <dgm:spPr/>
      <dgm:t>
        <a:bodyPr/>
        <a:lstStyle/>
        <a:p>
          <a:r>
            <a:rPr lang="en-US" dirty="0"/>
            <a:t> BACK TO STANDARD</a:t>
          </a:r>
        </a:p>
      </dgm:t>
    </dgm:pt>
    <dgm:pt modelId="{8EDC84E0-E6B4-42CB-87DF-E326AE7E9F41}" type="parTrans" cxnId="{A8B83D9E-86A0-4BD4-BAFA-2AD46F869224}">
      <dgm:prSet/>
      <dgm:spPr/>
      <dgm:t>
        <a:bodyPr/>
        <a:lstStyle/>
        <a:p>
          <a:endParaRPr lang="en-US"/>
        </a:p>
      </dgm:t>
    </dgm:pt>
    <dgm:pt modelId="{0378680F-4D12-4413-9B1F-15EA211793DD}" type="sibTrans" cxnId="{A8B83D9E-86A0-4BD4-BAFA-2AD46F869224}">
      <dgm:prSet/>
      <dgm:spPr/>
      <dgm:t>
        <a:bodyPr/>
        <a:lstStyle/>
        <a:p>
          <a:endParaRPr lang="en-US"/>
        </a:p>
      </dgm:t>
    </dgm:pt>
    <dgm:pt modelId="{499D1CC9-03C4-49EC-A13A-19B67B3D6B2B}">
      <dgm:prSet phldrT="[Text]" custT="1"/>
      <dgm:spPr/>
      <dgm:t>
        <a:bodyPr/>
        <a:lstStyle/>
        <a:p>
          <a:r>
            <a:rPr lang="en-US" sz="2800" dirty="0"/>
            <a:t>Make sure all </a:t>
          </a:r>
          <a:r>
            <a:rPr lang="en-US" sz="2800" b="1" i="1" u="sng" dirty="0">
              <a:solidFill>
                <a:schemeClr val="accent4">
                  <a:lumMod val="40000"/>
                  <a:lumOff val="60000"/>
                </a:schemeClr>
              </a:solidFill>
            </a:rPr>
            <a:t>SOP and standard process flow </a:t>
          </a:r>
          <a:r>
            <a:rPr lang="en-US" sz="2800" dirty="0"/>
            <a:t>in PMI logistic manual </a:t>
          </a:r>
          <a:r>
            <a:rPr lang="en-US" sz="2800" b="1" u="sng" dirty="0">
              <a:solidFill>
                <a:schemeClr val="accent4">
                  <a:lumMod val="40000"/>
                  <a:lumOff val="60000"/>
                </a:schemeClr>
              </a:solidFill>
            </a:rPr>
            <a:t>applied</a:t>
          </a:r>
        </a:p>
      </dgm:t>
    </dgm:pt>
    <dgm:pt modelId="{DF84B58A-2D72-4C50-8033-6E677ED9644C}" type="parTrans" cxnId="{8E0C0F07-2CF5-4A48-A83B-E10AF62073F2}">
      <dgm:prSet/>
      <dgm:spPr/>
      <dgm:t>
        <a:bodyPr/>
        <a:lstStyle/>
        <a:p>
          <a:endParaRPr lang="en-US"/>
        </a:p>
      </dgm:t>
    </dgm:pt>
    <dgm:pt modelId="{108276A6-12AB-4A9E-8624-3544D42DBD13}" type="sibTrans" cxnId="{8E0C0F07-2CF5-4A48-A83B-E10AF62073F2}">
      <dgm:prSet/>
      <dgm:spPr/>
      <dgm:t>
        <a:bodyPr/>
        <a:lstStyle/>
        <a:p>
          <a:endParaRPr lang="en-US"/>
        </a:p>
      </dgm:t>
    </dgm:pt>
    <dgm:pt modelId="{8F5223C2-AC5B-4FBF-926A-F82060838E43}">
      <dgm:prSet phldrT="[Text]"/>
      <dgm:spPr/>
      <dgm:t>
        <a:bodyPr/>
        <a:lstStyle/>
        <a:p>
          <a:r>
            <a:rPr lang="en-US" dirty="0"/>
            <a:t>DATABASE IMPROVEMENT</a:t>
          </a:r>
        </a:p>
      </dgm:t>
    </dgm:pt>
    <dgm:pt modelId="{14618BBC-F63F-4547-BFD0-B6822226B2C3}" type="parTrans" cxnId="{6C97D072-9131-420F-BF98-3024B9F30468}">
      <dgm:prSet/>
      <dgm:spPr/>
      <dgm:t>
        <a:bodyPr/>
        <a:lstStyle/>
        <a:p>
          <a:endParaRPr lang="en-US"/>
        </a:p>
      </dgm:t>
    </dgm:pt>
    <dgm:pt modelId="{2ADC1C5A-F690-49E5-8818-D9EA8E57213F}" type="sibTrans" cxnId="{6C97D072-9131-420F-BF98-3024B9F30468}">
      <dgm:prSet/>
      <dgm:spPr/>
      <dgm:t>
        <a:bodyPr/>
        <a:lstStyle/>
        <a:p>
          <a:endParaRPr lang="en-US"/>
        </a:p>
      </dgm:t>
    </dgm:pt>
    <dgm:pt modelId="{8C95ADE7-87E8-45BA-8DDE-5669412DE198}">
      <dgm:prSet phldrT="[Text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2800" dirty="0"/>
            <a:t>To </a:t>
          </a:r>
          <a:r>
            <a:rPr lang="en-US" sz="2800" b="1" i="1" u="sng" dirty="0">
              <a:solidFill>
                <a:schemeClr val="accent5">
                  <a:lumMod val="40000"/>
                  <a:lumOff val="60000"/>
                </a:schemeClr>
              </a:solidFill>
            </a:rPr>
            <a:t>reduce </a:t>
          </a:r>
          <a:r>
            <a:rPr lang="en-US" sz="2800" dirty="0"/>
            <a:t>input </a:t>
          </a:r>
          <a:r>
            <a:rPr lang="en-US" sz="2800" b="1" i="1" u="sng" dirty="0">
              <a:solidFill>
                <a:schemeClr val="accent5">
                  <a:lumMod val="40000"/>
                  <a:lumOff val="60000"/>
                </a:schemeClr>
              </a:solidFill>
            </a:rPr>
            <a:t>process</a:t>
          </a:r>
        </a:p>
        <a:p>
          <a:pPr>
            <a:buFont typeface="Arial" panose="020B0604020202020204" pitchFamily="34" charset="0"/>
            <a:buChar char="•"/>
          </a:pPr>
          <a:r>
            <a:rPr lang="en-US" sz="2800" dirty="0"/>
            <a:t>Auto print for Bin Card &amp; Stock Card</a:t>
          </a:r>
        </a:p>
        <a:p>
          <a:pPr>
            <a:buFont typeface="Arial" panose="020B0604020202020204" pitchFamily="34" charset="0"/>
            <a:buChar char="•"/>
          </a:pPr>
          <a:r>
            <a:rPr lang="en-US" sz="2800" dirty="0"/>
            <a:t>Consistent </a:t>
          </a:r>
          <a:r>
            <a:rPr lang="en-US" sz="2800" b="1" u="sng" dirty="0">
              <a:solidFill>
                <a:schemeClr val="accent5">
                  <a:lumMod val="40000"/>
                  <a:lumOff val="60000"/>
                </a:schemeClr>
              </a:solidFill>
            </a:rPr>
            <a:t>Database</a:t>
          </a:r>
        </a:p>
      </dgm:t>
    </dgm:pt>
    <dgm:pt modelId="{32672F75-F06F-4E9D-9B37-195AFD11D53B}" type="parTrans" cxnId="{689A7EE0-CC7A-4074-939D-47C7AACD5CBC}">
      <dgm:prSet/>
      <dgm:spPr/>
      <dgm:t>
        <a:bodyPr/>
        <a:lstStyle/>
        <a:p>
          <a:endParaRPr lang="en-US"/>
        </a:p>
      </dgm:t>
    </dgm:pt>
    <dgm:pt modelId="{96A2046F-CED1-4CF4-940A-31B4412D07A2}" type="sibTrans" cxnId="{689A7EE0-CC7A-4074-939D-47C7AACD5CBC}">
      <dgm:prSet/>
      <dgm:spPr/>
      <dgm:t>
        <a:bodyPr/>
        <a:lstStyle/>
        <a:p>
          <a:endParaRPr lang="en-US"/>
        </a:p>
      </dgm:t>
    </dgm:pt>
    <dgm:pt modelId="{64BFF489-4BE7-4B59-81FF-C6A23943DC3F}">
      <dgm:prSet phldrT="[Text]"/>
      <dgm:spPr/>
      <dgm:t>
        <a:bodyPr/>
        <a:lstStyle/>
        <a:p>
          <a:r>
            <a:rPr lang="en-US" dirty="0"/>
            <a:t>VISUALIZATION</a:t>
          </a:r>
        </a:p>
      </dgm:t>
    </dgm:pt>
    <dgm:pt modelId="{B5364702-E073-4BB4-AE7A-31741AA3B01B}" type="parTrans" cxnId="{51C30D50-083A-42DD-BEF1-1AC3B87F5C77}">
      <dgm:prSet/>
      <dgm:spPr/>
      <dgm:t>
        <a:bodyPr/>
        <a:lstStyle/>
        <a:p>
          <a:endParaRPr lang="en-US"/>
        </a:p>
      </dgm:t>
    </dgm:pt>
    <dgm:pt modelId="{B542F906-6CC0-49A0-BACC-F64E572318C1}" type="sibTrans" cxnId="{51C30D50-083A-42DD-BEF1-1AC3B87F5C77}">
      <dgm:prSet/>
      <dgm:spPr/>
      <dgm:t>
        <a:bodyPr/>
        <a:lstStyle/>
        <a:p>
          <a:endParaRPr lang="en-US"/>
        </a:p>
      </dgm:t>
    </dgm:pt>
    <dgm:pt modelId="{6AE8A3EC-3A50-4451-BEFB-D494B5CB1028}">
      <dgm:prSet phldrT="[Text]" custT="1"/>
      <dgm:spPr/>
      <dgm:t>
        <a:bodyPr/>
        <a:lstStyle/>
        <a:p>
          <a:r>
            <a:rPr lang="en-US" sz="2800" dirty="0"/>
            <a:t>To ease </a:t>
          </a:r>
          <a:r>
            <a:rPr lang="en-US" sz="2800" b="1" u="sng" dirty="0">
              <a:solidFill>
                <a:schemeClr val="accent5">
                  <a:lumMod val="40000"/>
                  <a:lumOff val="60000"/>
                </a:schemeClr>
              </a:solidFill>
            </a:rPr>
            <a:t>monitoring</a:t>
          </a:r>
          <a:r>
            <a:rPr lang="en-US" sz="2800" dirty="0"/>
            <a:t> process for quality control</a:t>
          </a:r>
        </a:p>
      </dgm:t>
    </dgm:pt>
    <dgm:pt modelId="{FCC453AF-2241-4726-B3C4-C42045B9025B}" type="parTrans" cxnId="{9A5A860F-D22B-4DB3-B742-F3319079831D}">
      <dgm:prSet/>
      <dgm:spPr/>
      <dgm:t>
        <a:bodyPr/>
        <a:lstStyle/>
        <a:p>
          <a:endParaRPr lang="en-US"/>
        </a:p>
      </dgm:t>
    </dgm:pt>
    <dgm:pt modelId="{4AF1C209-DAFF-4404-BB73-EA01057ED01B}" type="sibTrans" cxnId="{9A5A860F-D22B-4DB3-B742-F3319079831D}">
      <dgm:prSet/>
      <dgm:spPr/>
      <dgm:t>
        <a:bodyPr/>
        <a:lstStyle/>
        <a:p>
          <a:endParaRPr lang="en-US"/>
        </a:p>
      </dgm:t>
    </dgm:pt>
    <dgm:pt modelId="{BFFCDD93-81FC-4803-96E2-3215002A2EEB}" type="pres">
      <dgm:prSet presAssocID="{134E9B29-DF95-4089-B1FE-C186AE57A7AE}" presName="Name0" presStyleCnt="0">
        <dgm:presLayoutVars>
          <dgm:dir/>
          <dgm:animLvl val="lvl"/>
          <dgm:resizeHandles val="exact"/>
        </dgm:presLayoutVars>
      </dgm:prSet>
      <dgm:spPr/>
    </dgm:pt>
    <dgm:pt modelId="{4F674AD3-80D6-4D22-AC6E-990738C46062}" type="pres">
      <dgm:prSet presAssocID="{34995EAF-509E-42D7-9473-8129AA4C8F50}" presName="compositeNode" presStyleCnt="0">
        <dgm:presLayoutVars>
          <dgm:bulletEnabled val="1"/>
        </dgm:presLayoutVars>
      </dgm:prSet>
      <dgm:spPr/>
    </dgm:pt>
    <dgm:pt modelId="{1DEEB950-EA08-450A-B122-46B61DD0D8E0}" type="pres">
      <dgm:prSet presAssocID="{34995EAF-509E-42D7-9473-8129AA4C8F50}" presName="bgRect" presStyleLbl="node1" presStyleIdx="0" presStyleCnt="3"/>
      <dgm:spPr/>
    </dgm:pt>
    <dgm:pt modelId="{F9FD5212-E9C7-4E64-B0E4-F97B2354DBEF}" type="pres">
      <dgm:prSet presAssocID="{34995EAF-509E-42D7-9473-8129AA4C8F50}" presName="parentNode" presStyleLbl="node1" presStyleIdx="0" presStyleCnt="3">
        <dgm:presLayoutVars>
          <dgm:chMax val="0"/>
          <dgm:bulletEnabled val="1"/>
        </dgm:presLayoutVars>
      </dgm:prSet>
      <dgm:spPr/>
    </dgm:pt>
    <dgm:pt modelId="{A46B3B64-32A4-4E89-AB6A-96D4EA944862}" type="pres">
      <dgm:prSet presAssocID="{34995EAF-509E-42D7-9473-8129AA4C8F50}" presName="childNode" presStyleLbl="node1" presStyleIdx="0" presStyleCnt="3">
        <dgm:presLayoutVars>
          <dgm:bulletEnabled val="1"/>
        </dgm:presLayoutVars>
      </dgm:prSet>
      <dgm:spPr/>
    </dgm:pt>
    <dgm:pt modelId="{804CBA0E-45EF-4F0F-BF0E-885E7287AA41}" type="pres">
      <dgm:prSet presAssocID="{0378680F-4D12-4413-9B1F-15EA211793DD}" presName="hSp" presStyleCnt="0"/>
      <dgm:spPr/>
    </dgm:pt>
    <dgm:pt modelId="{FEEDAD6F-4129-4B12-B12D-224B7D9770F8}" type="pres">
      <dgm:prSet presAssocID="{0378680F-4D12-4413-9B1F-15EA211793DD}" presName="vProcSp" presStyleCnt="0"/>
      <dgm:spPr/>
    </dgm:pt>
    <dgm:pt modelId="{2CC81E00-757D-4CD6-B373-8C7B28C9265A}" type="pres">
      <dgm:prSet presAssocID="{0378680F-4D12-4413-9B1F-15EA211793DD}" presName="vSp1" presStyleCnt="0"/>
      <dgm:spPr/>
    </dgm:pt>
    <dgm:pt modelId="{4C949C3A-0003-4DBE-B79A-071177703DA8}" type="pres">
      <dgm:prSet presAssocID="{0378680F-4D12-4413-9B1F-15EA211793DD}" presName="simulatedConn" presStyleLbl="solidFgAcc1" presStyleIdx="0" presStyleCnt="2"/>
      <dgm:spPr/>
    </dgm:pt>
    <dgm:pt modelId="{294C01AC-DD89-4B3F-A0DA-7753DA7FBAE0}" type="pres">
      <dgm:prSet presAssocID="{0378680F-4D12-4413-9B1F-15EA211793DD}" presName="vSp2" presStyleCnt="0"/>
      <dgm:spPr/>
    </dgm:pt>
    <dgm:pt modelId="{84F13BE3-C955-4974-9873-CD12875B6F56}" type="pres">
      <dgm:prSet presAssocID="{0378680F-4D12-4413-9B1F-15EA211793DD}" presName="sibTrans" presStyleCnt="0"/>
      <dgm:spPr/>
    </dgm:pt>
    <dgm:pt modelId="{8CFD99AA-B402-4A23-9349-2F3532AEAD49}" type="pres">
      <dgm:prSet presAssocID="{8F5223C2-AC5B-4FBF-926A-F82060838E43}" presName="compositeNode" presStyleCnt="0">
        <dgm:presLayoutVars>
          <dgm:bulletEnabled val="1"/>
        </dgm:presLayoutVars>
      </dgm:prSet>
      <dgm:spPr/>
    </dgm:pt>
    <dgm:pt modelId="{75C3B28C-EA84-4818-B40E-877675FBE64F}" type="pres">
      <dgm:prSet presAssocID="{8F5223C2-AC5B-4FBF-926A-F82060838E43}" presName="bgRect" presStyleLbl="node1" presStyleIdx="1" presStyleCnt="3"/>
      <dgm:spPr/>
    </dgm:pt>
    <dgm:pt modelId="{53CBBA7F-EA4F-47B1-9BE3-6F0CFEB6F51E}" type="pres">
      <dgm:prSet presAssocID="{8F5223C2-AC5B-4FBF-926A-F82060838E43}" presName="parentNode" presStyleLbl="node1" presStyleIdx="1" presStyleCnt="3">
        <dgm:presLayoutVars>
          <dgm:chMax val="0"/>
          <dgm:bulletEnabled val="1"/>
        </dgm:presLayoutVars>
      </dgm:prSet>
      <dgm:spPr/>
    </dgm:pt>
    <dgm:pt modelId="{AF9D3EE1-648A-4E38-A4F9-58B9657E94CB}" type="pres">
      <dgm:prSet presAssocID="{8F5223C2-AC5B-4FBF-926A-F82060838E43}" presName="childNode" presStyleLbl="node1" presStyleIdx="1" presStyleCnt="3">
        <dgm:presLayoutVars>
          <dgm:bulletEnabled val="1"/>
        </dgm:presLayoutVars>
      </dgm:prSet>
      <dgm:spPr/>
    </dgm:pt>
    <dgm:pt modelId="{01B1B048-4E7C-4982-B208-5331910BAF96}" type="pres">
      <dgm:prSet presAssocID="{2ADC1C5A-F690-49E5-8818-D9EA8E57213F}" presName="hSp" presStyleCnt="0"/>
      <dgm:spPr/>
    </dgm:pt>
    <dgm:pt modelId="{11D45AFA-1D00-46E8-9997-FD5539727A93}" type="pres">
      <dgm:prSet presAssocID="{2ADC1C5A-F690-49E5-8818-D9EA8E57213F}" presName="vProcSp" presStyleCnt="0"/>
      <dgm:spPr/>
    </dgm:pt>
    <dgm:pt modelId="{3F8FD225-656F-4B90-BBB6-67DB731A3F79}" type="pres">
      <dgm:prSet presAssocID="{2ADC1C5A-F690-49E5-8818-D9EA8E57213F}" presName="vSp1" presStyleCnt="0"/>
      <dgm:spPr/>
    </dgm:pt>
    <dgm:pt modelId="{C99431B7-FA76-4A45-B549-7B187D01E2E6}" type="pres">
      <dgm:prSet presAssocID="{2ADC1C5A-F690-49E5-8818-D9EA8E57213F}" presName="simulatedConn" presStyleLbl="solidFgAcc1" presStyleIdx="1" presStyleCnt="2"/>
      <dgm:spPr/>
    </dgm:pt>
    <dgm:pt modelId="{92375643-1264-45BB-80F1-3E875BB498F2}" type="pres">
      <dgm:prSet presAssocID="{2ADC1C5A-F690-49E5-8818-D9EA8E57213F}" presName="vSp2" presStyleCnt="0"/>
      <dgm:spPr/>
    </dgm:pt>
    <dgm:pt modelId="{86171174-1242-4BD9-A2AA-50D692EDB873}" type="pres">
      <dgm:prSet presAssocID="{2ADC1C5A-F690-49E5-8818-D9EA8E57213F}" presName="sibTrans" presStyleCnt="0"/>
      <dgm:spPr/>
    </dgm:pt>
    <dgm:pt modelId="{E7E27068-EED5-4854-AA22-D913ACB9CA47}" type="pres">
      <dgm:prSet presAssocID="{64BFF489-4BE7-4B59-81FF-C6A23943DC3F}" presName="compositeNode" presStyleCnt="0">
        <dgm:presLayoutVars>
          <dgm:bulletEnabled val="1"/>
        </dgm:presLayoutVars>
      </dgm:prSet>
      <dgm:spPr/>
    </dgm:pt>
    <dgm:pt modelId="{9C6B8663-0E58-4D4E-965B-C2A1CBBE7BBB}" type="pres">
      <dgm:prSet presAssocID="{64BFF489-4BE7-4B59-81FF-C6A23943DC3F}" presName="bgRect" presStyleLbl="node1" presStyleIdx="2" presStyleCnt="3"/>
      <dgm:spPr/>
    </dgm:pt>
    <dgm:pt modelId="{AE2710D8-66E9-4FF1-B4C5-AF5327889C8F}" type="pres">
      <dgm:prSet presAssocID="{64BFF489-4BE7-4B59-81FF-C6A23943DC3F}" presName="parentNode" presStyleLbl="node1" presStyleIdx="2" presStyleCnt="3">
        <dgm:presLayoutVars>
          <dgm:chMax val="0"/>
          <dgm:bulletEnabled val="1"/>
        </dgm:presLayoutVars>
      </dgm:prSet>
      <dgm:spPr/>
    </dgm:pt>
    <dgm:pt modelId="{257F47B0-23B2-4F50-A2BD-5512D8F2CBAA}" type="pres">
      <dgm:prSet presAssocID="{64BFF489-4BE7-4B59-81FF-C6A23943DC3F}" presName="childNode" presStyleLbl="node1" presStyleIdx="2" presStyleCnt="3">
        <dgm:presLayoutVars>
          <dgm:bulletEnabled val="1"/>
        </dgm:presLayoutVars>
      </dgm:prSet>
      <dgm:spPr/>
    </dgm:pt>
  </dgm:ptLst>
  <dgm:cxnLst>
    <dgm:cxn modelId="{8E0C0F07-2CF5-4A48-A83B-E10AF62073F2}" srcId="{34995EAF-509E-42D7-9473-8129AA4C8F50}" destId="{499D1CC9-03C4-49EC-A13A-19B67B3D6B2B}" srcOrd="0" destOrd="0" parTransId="{DF84B58A-2D72-4C50-8033-6E677ED9644C}" sibTransId="{108276A6-12AB-4A9E-8624-3544D42DBD13}"/>
    <dgm:cxn modelId="{9A5A860F-D22B-4DB3-B742-F3319079831D}" srcId="{64BFF489-4BE7-4B59-81FF-C6A23943DC3F}" destId="{6AE8A3EC-3A50-4451-BEFB-D494B5CB1028}" srcOrd="0" destOrd="0" parTransId="{FCC453AF-2241-4726-B3C4-C42045B9025B}" sibTransId="{4AF1C209-DAFF-4404-BB73-EA01057ED01B}"/>
    <dgm:cxn modelId="{ABC09110-1419-487B-B0AB-D4777266C2DC}" type="presOf" srcId="{34995EAF-509E-42D7-9473-8129AA4C8F50}" destId="{1DEEB950-EA08-450A-B122-46B61DD0D8E0}" srcOrd="0" destOrd="0" presId="urn:microsoft.com/office/officeart/2005/8/layout/hProcess7"/>
    <dgm:cxn modelId="{74740034-339B-40AA-8251-3F36DCA96451}" type="presOf" srcId="{6AE8A3EC-3A50-4451-BEFB-D494B5CB1028}" destId="{257F47B0-23B2-4F50-A2BD-5512D8F2CBAA}" srcOrd="0" destOrd="0" presId="urn:microsoft.com/office/officeart/2005/8/layout/hProcess7"/>
    <dgm:cxn modelId="{6551EE36-DB9D-42BA-8534-BB5F27690D1A}" type="presOf" srcId="{8F5223C2-AC5B-4FBF-926A-F82060838E43}" destId="{75C3B28C-EA84-4818-B40E-877675FBE64F}" srcOrd="0" destOrd="0" presId="urn:microsoft.com/office/officeart/2005/8/layout/hProcess7"/>
    <dgm:cxn modelId="{543A773F-4AA4-4E6F-BB14-7E9A4E5F093D}" type="presOf" srcId="{64BFF489-4BE7-4B59-81FF-C6A23943DC3F}" destId="{AE2710D8-66E9-4FF1-B4C5-AF5327889C8F}" srcOrd="1" destOrd="0" presId="urn:microsoft.com/office/officeart/2005/8/layout/hProcess7"/>
    <dgm:cxn modelId="{CCD7AE61-2470-4407-9936-50A0AA910F14}" type="presOf" srcId="{8F5223C2-AC5B-4FBF-926A-F82060838E43}" destId="{53CBBA7F-EA4F-47B1-9BE3-6F0CFEB6F51E}" srcOrd="1" destOrd="0" presId="urn:microsoft.com/office/officeart/2005/8/layout/hProcess7"/>
    <dgm:cxn modelId="{51C30D50-083A-42DD-BEF1-1AC3B87F5C77}" srcId="{134E9B29-DF95-4089-B1FE-C186AE57A7AE}" destId="{64BFF489-4BE7-4B59-81FF-C6A23943DC3F}" srcOrd="2" destOrd="0" parTransId="{B5364702-E073-4BB4-AE7A-31741AA3B01B}" sibTransId="{B542F906-6CC0-49A0-BACC-F64E572318C1}"/>
    <dgm:cxn modelId="{6C97D072-9131-420F-BF98-3024B9F30468}" srcId="{134E9B29-DF95-4089-B1FE-C186AE57A7AE}" destId="{8F5223C2-AC5B-4FBF-926A-F82060838E43}" srcOrd="1" destOrd="0" parTransId="{14618BBC-F63F-4547-BFD0-B6822226B2C3}" sibTransId="{2ADC1C5A-F690-49E5-8818-D9EA8E57213F}"/>
    <dgm:cxn modelId="{711F927C-19DD-4F75-9915-9C1E32438498}" type="presOf" srcId="{64BFF489-4BE7-4B59-81FF-C6A23943DC3F}" destId="{9C6B8663-0E58-4D4E-965B-C2A1CBBE7BBB}" srcOrd="0" destOrd="0" presId="urn:microsoft.com/office/officeart/2005/8/layout/hProcess7"/>
    <dgm:cxn modelId="{3EC28086-F1DA-4419-B05D-892B70F0B671}" type="presOf" srcId="{34995EAF-509E-42D7-9473-8129AA4C8F50}" destId="{F9FD5212-E9C7-4E64-B0E4-F97B2354DBEF}" srcOrd="1" destOrd="0" presId="urn:microsoft.com/office/officeart/2005/8/layout/hProcess7"/>
    <dgm:cxn modelId="{A5962B9A-FE33-4DA0-9F1B-C614D9B8B0AC}" type="presOf" srcId="{499D1CC9-03C4-49EC-A13A-19B67B3D6B2B}" destId="{A46B3B64-32A4-4E89-AB6A-96D4EA944862}" srcOrd="0" destOrd="0" presId="urn:microsoft.com/office/officeart/2005/8/layout/hProcess7"/>
    <dgm:cxn modelId="{A8B83D9E-86A0-4BD4-BAFA-2AD46F869224}" srcId="{134E9B29-DF95-4089-B1FE-C186AE57A7AE}" destId="{34995EAF-509E-42D7-9473-8129AA4C8F50}" srcOrd="0" destOrd="0" parTransId="{8EDC84E0-E6B4-42CB-87DF-E326AE7E9F41}" sibTransId="{0378680F-4D12-4413-9B1F-15EA211793DD}"/>
    <dgm:cxn modelId="{C08214B6-5D96-4C28-917C-672430416C86}" type="presOf" srcId="{134E9B29-DF95-4089-B1FE-C186AE57A7AE}" destId="{BFFCDD93-81FC-4803-96E2-3215002A2EEB}" srcOrd="0" destOrd="0" presId="urn:microsoft.com/office/officeart/2005/8/layout/hProcess7"/>
    <dgm:cxn modelId="{81F96FC9-0742-40A1-9BA2-10BDED664CC2}" type="presOf" srcId="{8C95ADE7-87E8-45BA-8DDE-5669412DE198}" destId="{AF9D3EE1-648A-4E38-A4F9-58B9657E94CB}" srcOrd="0" destOrd="0" presId="urn:microsoft.com/office/officeart/2005/8/layout/hProcess7"/>
    <dgm:cxn modelId="{689A7EE0-CC7A-4074-939D-47C7AACD5CBC}" srcId="{8F5223C2-AC5B-4FBF-926A-F82060838E43}" destId="{8C95ADE7-87E8-45BA-8DDE-5669412DE198}" srcOrd="0" destOrd="0" parTransId="{32672F75-F06F-4E9D-9B37-195AFD11D53B}" sibTransId="{96A2046F-CED1-4CF4-940A-31B4412D07A2}"/>
    <dgm:cxn modelId="{72DD7D01-B799-479B-A48D-7CD746035FFD}" type="presParOf" srcId="{BFFCDD93-81FC-4803-96E2-3215002A2EEB}" destId="{4F674AD3-80D6-4D22-AC6E-990738C46062}" srcOrd="0" destOrd="0" presId="urn:microsoft.com/office/officeart/2005/8/layout/hProcess7"/>
    <dgm:cxn modelId="{DD5A302E-4434-4538-9DAA-C3C499968229}" type="presParOf" srcId="{4F674AD3-80D6-4D22-AC6E-990738C46062}" destId="{1DEEB950-EA08-450A-B122-46B61DD0D8E0}" srcOrd="0" destOrd="0" presId="urn:microsoft.com/office/officeart/2005/8/layout/hProcess7"/>
    <dgm:cxn modelId="{CEA5CFE2-93CD-4C1A-9436-61FC84A55CF5}" type="presParOf" srcId="{4F674AD3-80D6-4D22-AC6E-990738C46062}" destId="{F9FD5212-E9C7-4E64-B0E4-F97B2354DBEF}" srcOrd="1" destOrd="0" presId="urn:microsoft.com/office/officeart/2005/8/layout/hProcess7"/>
    <dgm:cxn modelId="{7E1060DE-2CAE-4E54-BB4D-EC8A4D5172EB}" type="presParOf" srcId="{4F674AD3-80D6-4D22-AC6E-990738C46062}" destId="{A46B3B64-32A4-4E89-AB6A-96D4EA944862}" srcOrd="2" destOrd="0" presId="urn:microsoft.com/office/officeart/2005/8/layout/hProcess7"/>
    <dgm:cxn modelId="{D6C50126-42A4-4BFA-A68F-90116521F42F}" type="presParOf" srcId="{BFFCDD93-81FC-4803-96E2-3215002A2EEB}" destId="{804CBA0E-45EF-4F0F-BF0E-885E7287AA41}" srcOrd="1" destOrd="0" presId="urn:microsoft.com/office/officeart/2005/8/layout/hProcess7"/>
    <dgm:cxn modelId="{7AD157C8-0078-4B05-A512-19BCF1951862}" type="presParOf" srcId="{BFFCDD93-81FC-4803-96E2-3215002A2EEB}" destId="{FEEDAD6F-4129-4B12-B12D-224B7D9770F8}" srcOrd="2" destOrd="0" presId="urn:microsoft.com/office/officeart/2005/8/layout/hProcess7"/>
    <dgm:cxn modelId="{CC37D7B3-4D94-4A59-AB1B-4CDB234702DA}" type="presParOf" srcId="{FEEDAD6F-4129-4B12-B12D-224B7D9770F8}" destId="{2CC81E00-757D-4CD6-B373-8C7B28C9265A}" srcOrd="0" destOrd="0" presId="urn:microsoft.com/office/officeart/2005/8/layout/hProcess7"/>
    <dgm:cxn modelId="{BB997455-B43B-4AE9-8C61-1086C057BDB2}" type="presParOf" srcId="{FEEDAD6F-4129-4B12-B12D-224B7D9770F8}" destId="{4C949C3A-0003-4DBE-B79A-071177703DA8}" srcOrd="1" destOrd="0" presId="urn:microsoft.com/office/officeart/2005/8/layout/hProcess7"/>
    <dgm:cxn modelId="{D1CE5ED0-EAAB-41C0-9309-C541D87FF4C9}" type="presParOf" srcId="{FEEDAD6F-4129-4B12-B12D-224B7D9770F8}" destId="{294C01AC-DD89-4B3F-A0DA-7753DA7FBAE0}" srcOrd="2" destOrd="0" presId="urn:microsoft.com/office/officeart/2005/8/layout/hProcess7"/>
    <dgm:cxn modelId="{8FC9E855-525B-4142-9F88-0E806285E234}" type="presParOf" srcId="{BFFCDD93-81FC-4803-96E2-3215002A2EEB}" destId="{84F13BE3-C955-4974-9873-CD12875B6F56}" srcOrd="3" destOrd="0" presId="urn:microsoft.com/office/officeart/2005/8/layout/hProcess7"/>
    <dgm:cxn modelId="{DCC8EB01-ABD6-443D-B630-FB9AE286E87D}" type="presParOf" srcId="{BFFCDD93-81FC-4803-96E2-3215002A2EEB}" destId="{8CFD99AA-B402-4A23-9349-2F3532AEAD49}" srcOrd="4" destOrd="0" presId="urn:microsoft.com/office/officeart/2005/8/layout/hProcess7"/>
    <dgm:cxn modelId="{E45421D8-B947-49D4-B5F4-3CB5F2110423}" type="presParOf" srcId="{8CFD99AA-B402-4A23-9349-2F3532AEAD49}" destId="{75C3B28C-EA84-4818-B40E-877675FBE64F}" srcOrd="0" destOrd="0" presId="urn:microsoft.com/office/officeart/2005/8/layout/hProcess7"/>
    <dgm:cxn modelId="{B9383A98-5557-4323-B10B-33311DF3BC96}" type="presParOf" srcId="{8CFD99AA-B402-4A23-9349-2F3532AEAD49}" destId="{53CBBA7F-EA4F-47B1-9BE3-6F0CFEB6F51E}" srcOrd="1" destOrd="0" presId="urn:microsoft.com/office/officeart/2005/8/layout/hProcess7"/>
    <dgm:cxn modelId="{1C24EC49-DE83-429E-A36A-0E97D771B2C4}" type="presParOf" srcId="{8CFD99AA-B402-4A23-9349-2F3532AEAD49}" destId="{AF9D3EE1-648A-4E38-A4F9-58B9657E94CB}" srcOrd="2" destOrd="0" presId="urn:microsoft.com/office/officeart/2005/8/layout/hProcess7"/>
    <dgm:cxn modelId="{8B000209-81DA-47F8-948A-40C1FE4147AF}" type="presParOf" srcId="{BFFCDD93-81FC-4803-96E2-3215002A2EEB}" destId="{01B1B048-4E7C-4982-B208-5331910BAF96}" srcOrd="5" destOrd="0" presId="urn:microsoft.com/office/officeart/2005/8/layout/hProcess7"/>
    <dgm:cxn modelId="{5A86BA9D-D8F4-405B-82E0-373EAAAB0339}" type="presParOf" srcId="{BFFCDD93-81FC-4803-96E2-3215002A2EEB}" destId="{11D45AFA-1D00-46E8-9997-FD5539727A93}" srcOrd="6" destOrd="0" presId="urn:microsoft.com/office/officeart/2005/8/layout/hProcess7"/>
    <dgm:cxn modelId="{893034B8-5C7A-4936-832F-E09EE95306D0}" type="presParOf" srcId="{11D45AFA-1D00-46E8-9997-FD5539727A93}" destId="{3F8FD225-656F-4B90-BBB6-67DB731A3F79}" srcOrd="0" destOrd="0" presId="urn:microsoft.com/office/officeart/2005/8/layout/hProcess7"/>
    <dgm:cxn modelId="{7BF12612-7581-42EC-ADDE-D715DB824AE6}" type="presParOf" srcId="{11D45AFA-1D00-46E8-9997-FD5539727A93}" destId="{C99431B7-FA76-4A45-B549-7B187D01E2E6}" srcOrd="1" destOrd="0" presId="urn:microsoft.com/office/officeart/2005/8/layout/hProcess7"/>
    <dgm:cxn modelId="{75AF95FF-B4D5-45E2-B72B-5F5697FEC07C}" type="presParOf" srcId="{11D45AFA-1D00-46E8-9997-FD5539727A93}" destId="{92375643-1264-45BB-80F1-3E875BB498F2}" srcOrd="2" destOrd="0" presId="urn:microsoft.com/office/officeart/2005/8/layout/hProcess7"/>
    <dgm:cxn modelId="{65D4DFBD-EBDA-4EB8-9CDB-EDA006FE3BC5}" type="presParOf" srcId="{BFFCDD93-81FC-4803-96E2-3215002A2EEB}" destId="{86171174-1242-4BD9-A2AA-50D692EDB873}" srcOrd="7" destOrd="0" presId="urn:microsoft.com/office/officeart/2005/8/layout/hProcess7"/>
    <dgm:cxn modelId="{ECCFF55B-827E-4E7B-ADA0-0E6AAD469233}" type="presParOf" srcId="{BFFCDD93-81FC-4803-96E2-3215002A2EEB}" destId="{E7E27068-EED5-4854-AA22-D913ACB9CA47}" srcOrd="8" destOrd="0" presId="urn:microsoft.com/office/officeart/2005/8/layout/hProcess7"/>
    <dgm:cxn modelId="{E2FA7F97-65E9-4E7A-863C-A4A86A73A2D7}" type="presParOf" srcId="{E7E27068-EED5-4854-AA22-D913ACB9CA47}" destId="{9C6B8663-0E58-4D4E-965B-C2A1CBBE7BBB}" srcOrd="0" destOrd="0" presId="urn:microsoft.com/office/officeart/2005/8/layout/hProcess7"/>
    <dgm:cxn modelId="{9D578237-361A-4A64-BD66-AED5B79E0DB8}" type="presParOf" srcId="{E7E27068-EED5-4854-AA22-D913ACB9CA47}" destId="{AE2710D8-66E9-4FF1-B4C5-AF5327889C8F}" srcOrd="1" destOrd="0" presId="urn:microsoft.com/office/officeart/2005/8/layout/hProcess7"/>
    <dgm:cxn modelId="{7BAFC865-5511-43BF-B76D-C50D4B1C0E82}" type="presParOf" srcId="{E7E27068-EED5-4854-AA22-D913ACB9CA47}" destId="{257F47B0-23B2-4F50-A2BD-5512D8F2CBAA}" srcOrd="2" destOrd="0" presId="urn:microsoft.com/office/officeart/2005/8/layout/hProcess7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0288A2F-4E22-4B3B-8C88-684D8FA5758B}" type="doc">
      <dgm:prSet loTypeId="urn:microsoft.com/office/officeart/2005/8/layout/chevronAccent+Icon" loCatId="process" qsTypeId="urn:microsoft.com/office/officeart/2005/8/quickstyle/simple1" qsCatId="simple" csTypeId="urn:microsoft.com/office/officeart/2005/8/colors/colorful1" csCatId="colorful" phldr="1"/>
      <dgm:spPr/>
    </dgm:pt>
    <dgm:pt modelId="{F5ABB5E5-937F-41BC-8E27-FDAC14E6B52B}">
      <dgm:prSet phldrT="[Text]"/>
      <dgm:spPr/>
      <dgm:t>
        <a:bodyPr/>
        <a:lstStyle/>
        <a:p>
          <a:r>
            <a:rPr lang="en-US" dirty="0"/>
            <a:t>GRN</a:t>
          </a:r>
        </a:p>
        <a:p>
          <a:r>
            <a:rPr lang="en-US" dirty="0"/>
            <a:t>[Paper]</a:t>
          </a:r>
        </a:p>
      </dgm:t>
    </dgm:pt>
    <dgm:pt modelId="{F20C9DCE-6F13-4BE0-8FB8-EF48B09CCD9E}" type="parTrans" cxnId="{274032E3-87E6-40BE-8904-AA39A0335597}">
      <dgm:prSet/>
      <dgm:spPr/>
      <dgm:t>
        <a:bodyPr/>
        <a:lstStyle/>
        <a:p>
          <a:endParaRPr lang="en-US"/>
        </a:p>
      </dgm:t>
    </dgm:pt>
    <dgm:pt modelId="{757E3A9A-8F29-410E-A501-DD5C652992EF}" type="sibTrans" cxnId="{274032E3-87E6-40BE-8904-AA39A0335597}">
      <dgm:prSet/>
      <dgm:spPr/>
      <dgm:t>
        <a:bodyPr/>
        <a:lstStyle/>
        <a:p>
          <a:endParaRPr lang="en-US"/>
        </a:p>
      </dgm:t>
    </dgm:pt>
    <dgm:pt modelId="{C80DF4ED-C839-4F72-A2E3-03DE06FB06F4}">
      <dgm:prSet phldrT="[Text]"/>
      <dgm:spPr/>
      <dgm:t>
        <a:bodyPr/>
        <a:lstStyle/>
        <a:p>
          <a:r>
            <a:rPr lang="en-US" dirty="0"/>
            <a:t>BIN CARD</a:t>
          </a:r>
        </a:p>
        <a:p>
          <a:r>
            <a:rPr lang="en-US" dirty="0"/>
            <a:t>[Paper]</a:t>
          </a:r>
        </a:p>
      </dgm:t>
    </dgm:pt>
    <dgm:pt modelId="{68F0C438-5D0A-4409-BFFB-52E4AA6710A9}" type="parTrans" cxnId="{93CC81B4-BA64-47A3-9638-5C5063CECA7A}">
      <dgm:prSet/>
      <dgm:spPr/>
      <dgm:t>
        <a:bodyPr/>
        <a:lstStyle/>
        <a:p>
          <a:endParaRPr lang="en-US"/>
        </a:p>
      </dgm:t>
    </dgm:pt>
    <dgm:pt modelId="{F926FF6E-5267-4CBB-ACD5-CD00D5B64389}" type="sibTrans" cxnId="{93CC81B4-BA64-47A3-9638-5C5063CECA7A}">
      <dgm:prSet/>
      <dgm:spPr/>
      <dgm:t>
        <a:bodyPr/>
        <a:lstStyle/>
        <a:p>
          <a:endParaRPr lang="en-US"/>
        </a:p>
      </dgm:t>
    </dgm:pt>
    <dgm:pt modelId="{2DD8B6DD-69EC-4D94-A0B2-910A1D5A417A}">
      <dgm:prSet phldrT="[Text]"/>
      <dgm:spPr/>
      <dgm:t>
        <a:bodyPr/>
        <a:lstStyle/>
        <a:p>
          <a:r>
            <a:rPr lang="en-US" dirty="0"/>
            <a:t>STOCK CARD</a:t>
          </a:r>
        </a:p>
        <a:p>
          <a:r>
            <a:rPr lang="en-US" dirty="0"/>
            <a:t>[Paper]</a:t>
          </a:r>
        </a:p>
      </dgm:t>
    </dgm:pt>
    <dgm:pt modelId="{1985E643-E62F-44E5-B6B3-32862A5ACBAA}" type="parTrans" cxnId="{4F5582E8-E215-4B89-ACE1-96765579A590}">
      <dgm:prSet/>
      <dgm:spPr/>
      <dgm:t>
        <a:bodyPr/>
        <a:lstStyle/>
        <a:p>
          <a:endParaRPr lang="en-US"/>
        </a:p>
      </dgm:t>
    </dgm:pt>
    <dgm:pt modelId="{B7440536-B958-47BE-BBB4-14756496E7A7}" type="sibTrans" cxnId="{4F5582E8-E215-4B89-ACE1-96765579A590}">
      <dgm:prSet/>
      <dgm:spPr/>
      <dgm:t>
        <a:bodyPr/>
        <a:lstStyle/>
        <a:p>
          <a:endParaRPr lang="en-US"/>
        </a:p>
      </dgm:t>
    </dgm:pt>
    <dgm:pt modelId="{91B5A005-EBE2-4E88-9386-E617CE5D7819}" type="pres">
      <dgm:prSet presAssocID="{10288A2F-4E22-4B3B-8C88-684D8FA5758B}" presName="Name0" presStyleCnt="0">
        <dgm:presLayoutVars>
          <dgm:dir/>
          <dgm:resizeHandles val="exact"/>
        </dgm:presLayoutVars>
      </dgm:prSet>
      <dgm:spPr/>
    </dgm:pt>
    <dgm:pt modelId="{2EE33778-792E-4CEA-861C-1CFCA78B598B}" type="pres">
      <dgm:prSet presAssocID="{F5ABB5E5-937F-41BC-8E27-FDAC14E6B52B}" presName="composite" presStyleCnt="0"/>
      <dgm:spPr/>
    </dgm:pt>
    <dgm:pt modelId="{D60D5DA9-59E6-4E31-9161-5C9F4C6372E1}" type="pres">
      <dgm:prSet presAssocID="{F5ABB5E5-937F-41BC-8E27-FDAC14E6B52B}" presName="bgChev" presStyleLbl="node1" presStyleIdx="0" presStyleCnt="3"/>
      <dgm:spPr/>
    </dgm:pt>
    <dgm:pt modelId="{53E4E147-4C1F-4573-8C39-C89524D8EBA1}" type="pres">
      <dgm:prSet presAssocID="{F5ABB5E5-937F-41BC-8E27-FDAC14E6B52B}" presName="txNode" presStyleLbl="fgAcc1" presStyleIdx="0" presStyleCnt="3">
        <dgm:presLayoutVars>
          <dgm:bulletEnabled val="1"/>
        </dgm:presLayoutVars>
      </dgm:prSet>
      <dgm:spPr/>
    </dgm:pt>
    <dgm:pt modelId="{E3C7414F-96CE-437D-8ACA-469D5636EC25}" type="pres">
      <dgm:prSet presAssocID="{757E3A9A-8F29-410E-A501-DD5C652992EF}" presName="compositeSpace" presStyleCnt="0"/>
      <dgm:spPr/>
    </dgm:pt>
    <dgm:pt modelId="{82052C5C-118D-4D1F-BB63-97DD9E745B06}" type="pres">
      <dgm:prSet presAssocID="{C80DF4ED-C839-4F72-A2E3-03DE06FB06F4}" presName="composite" presStyleCnt="0"/>
      <dgm:spPr/>
    </dgm:pt>
    <dgm:pt modelId="{FF19FC6E-22D0-4600-9ECF-D65A643DC9BC}" type="pres">
      <dgm:prSet presAssocID="{C80DF4ED-C839-4F72-A2E3-03DE06FB06F4}" presName="bgChev" presStyleLbl="node1" presStyleIdx="1" presStyleCnt="3"/>
      <dgm:spPr/>
    </dgm:pt>
    <dgm:pt modelId="{82614140-3522-4617-BA7E-5EFDE0692E76}" type="pres">
      <dgm:prSet presAssocID="{C80DF4ED-C839-4F72-A2E3-03DE06FB06F4}" presName="txNode" presStyleLbl="fgAcc1" presStyleIdx="1" presStyleCnt="3">
        <dgm:presLayoutVars>
          <dgm:bulletEnabled val="1"/>
        </dgm:presLayoutVars>
      </dgm:prSet>
      <dgm:spPr/>
    </dgm:pt>
    <dgm:pt modelId="{5D752AB8-62E9-42C3-AFFD-13446A1A4372}" type="pres">
      <dgm:prSet presAssocID="{F926FF6E-5267-4CBB-ACD5-CD00D5B64389}" presName="compositeSpace" presStyleCnt="0"/>
      <dgm:spPr/>
    </dgm:pt>
    <dgm:pt modelId="{34947EC8-3DDE-4D99-B821-17A34E68B1E0}" type="pres">
      <dgm:prSet presAssocID="{2DD8B6DD-69EC-4D94-A0B2-910A1D5A417A}" presName="composite" presStyleCnt="0"/>
      <dgm:spPr/>
    </dgm:pt>
    <dgm:pt modelId="{30074375-C577-46C9-8B1E-A7D30CA557C5}" type="pres">
      <dgm:prSet presAssocID="{2DD8B6DD-69EC-4D94-A0B2-910A1D5A417A}" presName="bgChev" presStyleLbl="node1" presStyleIdx="2" presStyleCnt="3"/>
      <dgm:spPr/>
    </dgm:pt>
    <dgm:pt modelId="{71022A18-C99A-451C-82C6-1AB5EFC63E85}" type="pres">
      <dgm:prSet presAssocID="{2DD8B6DD-69EC-4D94-A0B2-910A1D5A417A}" presName="txNode" presStyleLbl="fgAcc1" presStyleIdx="2" presStyleCnt="3">
        <dgm:presLayoutVars>
          <dgm:bulletEnabled val="1"/>
        </dgm:presLayoutVars>
      </dgm:prSet>
      <dgm:spPr/>
    </dgm:pt>
  </dgm:ptLst>
  <dgm:cxnLst>
    <dgm:cxn modelId="{C7256B11-CA6C-4FF4-87CC-434FD0B27248}" type="presOf" srcId="{C80DF4ED-C839-4F72-A2E3-03DE06FB06F4}" destId="{82614140-3522-4617-BA7E-5EFDE0692E76}" srcOrd="0" destOrd="0" presId="urn:microsoft.com/office/officeart/2005/8/layout/chevronAccent+Icon"/>
    <dgm:cxn modelId="{70D9E836-446A-459C-8DD7-D2A403AB663F}" type="presOf" srcId="{F5ABB5E5-937F-41BC-8E27-FDAC14E6B52B}" destId="{53E4E147-4C1F-4573-8C39-C89524D8EBA1}" srcOrd="0" destOrd="0" presId="urn:microsoft.com/office/officeart/2005/8/layout/chevronAccent+Icon"/>
    <dgm:cxn modelId="{175DB343-2856-40F1-8FB0-DACD49F57F37}" type="presOf" srcId="{2DD8B6DD-69EC-4D94-A0B2-910A1D5A417A}" destId="{71022A18-C99A-451C-82C6-1AB5EFC63E85}" srcOrd="0" destOrd="0" presId="urn:microsoft.com/office/officeart/2005/8/layout/chevronAccent+Icon"/>
    <dgm:cxn modelId="{93CC81B4-BA64-47A3-9638-5C5063CECA7A}" srcId="{10288A2F-4E22-4B3B-8C88-684D8FA5758B}" destId="{C80DF4ED-C839-4F72-A2E3-03DE06FB06F4}" srcOrd="1" destOrd="0" parTransId="{68F0C438-5D0A-4409-BFFB-52E4AA6710A9}" sibTransId="{F926FF6E-5267-4CBB-ACD5-CD00D5B64389}"/>
    <dgm:cxn modelId="{E0E03BC7-3EFA-4AD8-9187-2C60B0EEB6CC}" type="presOf" srcId="{10288A2F-4E22-4B3B-8C88-684D8FA5758B}" destId="{91B5A005-EBE2-4E88-9386-E617CE5D7819}" srcOrd="0" destOrd="0" presId="urn:microsoft.com/office/officeart/2005/8/layout/chevronAccent+Icon"/>
    <dgm:cxn modelId="{274032E3-87E6-40BE-8904-AA39A0335597}" srcId="{10288A2F-4E22-4B3B-8C88-684D8FA5758B}" destId="{F5ABB5E5-937F-41BC-8E27-FDAC14E6B52B}" srcOrd="0" destOrd="0" parTransId="{F20C9DCE-6F13-4BE0-8FB8-EF48B09CCD9E}" sibTransId="{757E3A9A-8F29-410E-A501-DD5C652992EF}"/>
    <dgm:cxn modelId="{4F5582E8-E215-4B89-ACE1-96765579A590}" srcId="{10288A2F-4E22-4B3B-8C88-684D8FA5758B}" destId="{2DD8B6DD-69EC-4D94-A0B2-910A1D5A417A}" srcOrd="2" destOrd="0" parTransId="{1985E643-E62F-44E5-B6B3-32862A5ACBAA}" sibTransId="{B7440536-B958-47BE-BBB4-14756496E7A7}"/>
    <dgm:cxn modelId="{A6D61AFB-2553-42E4-A4FD-FC2E64BEADA2}" type="presParOf" srcId="{91B5A005-EBE2-4E88-9386-E617CE5D7819}" destId="{2EE33778-792E-4CEA-861C-1CFCA78B598B}" srcOrd="0" destOrd="0" presId="urn:microsoft.com/office/officeart/2005/8/layout/chevronAccent+Icon"/>
    <dgm:cxn modelId="{AD2806D9-71A1-442D-A6A4-E2146D2F1FC8}" type="presParOf" srcId="{2EE33778-792E-4CEA-861C-1CFCA78B598B}" destId="{D60D5DA9-59E6-4E31-9161-5C9F4C6372E1}" srcOrd="0" destOrd="0" presId="urn:microsoft.com/office/officeart/2005/8/layout/chevronAccent+Icon"/>
    <dgm:cxn modelId="{5EF0DBAA-B4CB-4B36-9F6D-2CE6FF948012}" type="presParOf" srcId="{2EE33778-792E-4CEA-861C-1CFCA78B598B}" destId="{53E4E147-4C1F-4573-8C39-C89524D8EBA1}" srcOrd="1" destOrd="0" presId="urn:microsoft.com/office/officeart/2005/8/layout/chevronAccent+Icon"/>
    <dgm:cxn modelId="{DC4168FC-4860-4231-A4F1-BEF5EBE2610D}" type="presParOf" srcId="{91B5A005-EBE2-4E88-9386-E617CE5D7819}" destId="{E3C7414F-96CE-437D-8ACA-469D5636EC25}" srcOrd="1" destOrd="0" presId="urn:microsoft.com/office/officeart/2005/8/layout/chevronAccent+Icon"/>
    <dgm:cxn modelId="{D95DC894-9546-45FB-B41D-5971413DACB2}" type="presParOf" srcId="{91B5A005-EBE2-4E88-9386-E617CE5D7819}" destId="{82052C5C-118D-4D1F-BB63-97DD9E745B06}" srcOrd="2" destOrd="0" presId="urn:microsoft.com/office/officeart/2005/8/layout/chevronAccent+Icon"/>
    <dgm:cxn modelId="{A45D182C-068B-4FD1-88BA-67996EA03C38}" type="presParOf" srcId="{82052C5C-118D-4D1F-BB63-97DD9E745B06}" destId="{FF19FC6E-22D0-4600-9ECF-D65A643DC9BC}" srcOrd="0" destOrd="0" presId="urn:microsoft.com/office/officeart/2005/8/layout/chevronAccent+Icon"/>
    <dgm:cxn modelId="{E2F0C09F-EB93-431A-9D1C-78D4DCF2B3AF}" type="presParOf" srcId="{82052C5C-118D-4D1F-BB63-97DD9E745B06}" destId="{82614140-3522-4617-BA7E-5EFDE0692E76}" srcOrd="1" destOrd="0" presId="urn:microsoft.com/office/officeart/2005/8/layout/chevronAccent+Icon"/>
    <dgm:cxn modelId="{4611CEA4-57FA-4364-BE69-0F2899F97507}" type="presParOf" srcId="{91B5A005-EBE2-4E88-9386-E617CE5D7819}" destId="{5D752AB8-62E9-42C3-AFFD-13446A1A4372}" srcOrd="3" destOrd="0" presId="urn:microsoft.com/office/officeart/2005/8/layout/chevronAccent+Icon"/>
    <dgm:cxn modelId="{AB7A0793-3A8E-496B-9414-D1E0CED2C67A}" type="presParOf" srcId="{91B5A005-EBE2-4E88-9386-E617CE5D7819}" destId="{34947EC8-3DDE-4D99-B821-17A34E68B1E0}" srcOrd="4" destOrd="0" presId="urn:microsoft.com/office/officeart/2005/8/layout/chevronAccent+Icon"/>
    <dgm:cxn modelId="{9B3BC267-77FE-4DF3-9115-A7F39E992B75}" type="presParOf" srcId="{34947EC8-3DDE-4D99-B821-17A34E68B1E0}" destId="{30074375-C577-46C9-8B1E-A7D30CA557C5}" srcOrd="0" destOrd="0" presId="urn:microsoft.com/office/officeart/2005/8/layout/chevronAccent+Icon"/>
    <dgm:cxn modelId="{F7D8D058-2B62-4A06-A6FF-803A7074F84F}" type="presParOf" srcId="{34947EC8-3DDE-4D99-B821-17A34E68B1E0}" destId="{71022A18-C99A-451C-82C6-1AB5EFC63E85}" srcOrd="1" destOrd="0" presId="urn:microsoft.com/office/officeart/2005/8/layout/chevronAccent+Icon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1ECFF5F-7E4C-4A45-A11D-3092D4673D5B}">
      <dsp:nvSpPr>
        <dsp:cNvPr id="0" name=""/>
        <dsp:cNvSpPr/>
      </dsp:nvSpPr>
      <dsp:spPr>
        <a:xfrm>
          <a:off x="360509" y="1324"/>
          <a:ext cx="2589915" cy="129495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40640" rIns="6096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DATA CLEANSING</a:t>
          </a:r>
        </a:p>
      </dsp:txBody>
      <dsp:txXfrm>
        <a:off x="398437" y="39252"/>
        <a:ext cx="2514059" cy="1219101"/>
      </dsp:txXfrm>
    </dsp:sp>
    <dsp:sp modelId="{FB251044-A4AF-4F31-BC5C-99F98793B25E}">
      <dsp:nvSpPr>
        <dsp:cNvPr id="0" name=""/>
        <dsp:cNvSpPr/>
      </dsp:nvSpPr>
      <dsp:spPr>
        <a:xfrm>
          <a:off x="619501" y="1296282"/>
          <a:ext cx="258991" cy="97121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71218"/>
              </a:lnTo>
              <a:lnTo>
                <a:pt x="258991" y="971218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519C1E-9CAD-4258-8850-DA2CC6E5A1AA}">
      <dsp:nvSpPr>
        <dsp:cNvPr id="0" name=""/>
        <dsp:cNvSpPr/>
      </dsp:nvSpPr>
      <dsp:spPr>
        <a:xfrm>
          <a:off x="878492" y="1620021"/>
          <a:ext cx="2071932" cy="129495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1910" tIns="27940" rIns="4191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>
              <a:solidFill>
                <a:srgbClr val="FF0000"/>
              </a:solidFill>
            </a:rPr>
            <a:t>MISSING VALUE</a:t>
          </a:r>
        </a:p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 dirty="0">
              <a:solidFill>
                <a:schemeClr val="tx1"/>
              </a:solidFill>
            </a:rPr>
            <a:t>(Weight, price, </a:t>
          </a:r>
          <a:r>
            <a:rPr lang="en-US" sz="1400" b="0" kern="1200" dirty="0" err="1">
              <a:solidFill>
                <a:schemeClr val="tx1"/>
              </a:solidFill>
            </a:rPr>
            <a:t>etc</a:t>
          </a:r>
          <a:r>
            <a:rPr lang="en-US" sz="1400" b="0" kern="1200" dirty="0">
              <a:solidFill>
                <a:schemeClr val="tx1"/>
              </a:solidFill>
            </a:rPr>
            <a:t>)</a:t>
          </a:r>
        </a:p>
      </dsp:txBody>
      <dsp:txXfrm>
        <a:off x="916420" y="1657949"/>
        <a:ext cx="1996076" cy="1219101"/>
      </dsp:txXfrm>
    </dsp:sp>
    <dsp:sp modelId="{628FEF2B-E548-4E79-AC06-1315CEA187B1}">
      <dsp:nvSpPr>
        <dsp:cNvPr id="0" name=""/>
        <dsp:cNvSpPr/>
      </dsp:nvSpPr>
      <dsp:spPr>
        <a:xfrm>
          <a:off x="619501" y="1296282"/>
          <a:ext cx="258991" cy="258991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89915"/>
              </a:lnTo>
              <a:lnTo>
                <a:pt x="258991" y="2589915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2EB360B-8822-4300-A46F-A87F9648B2D9}">
      <dsp:nvSpPr>
        <dsp:cNvPr id="0" name=""/>
        <dsp:cNvSpPr/>
      </dsp:nvSpPr>
      <dsp:spPr>
        <a:xfrm>
          <a:off x="878492" y="3238718"/>
          <a:ext cx="2071932" cy="129495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4021767"/>
              <a:satOff val="-20011"/>
              <a:lumOff val="-13529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1910" tIns="27940" rIns="4191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Misclassification</a:t>
          </a:r>
        </a:p>
      </dsp:txBody>
      <dsp:txXfrm>
        <a:off x="916420" y="3276646"/>
        <a:ext cx="1996076" cy="1219101"/>
      </dsp:txXfrm>
    </dsp:sp>
    <dsp:sp modelId="{78CC25A6-685A-4519-921D-AD8CFC6F308C}">
      <dsp:nvSpPr>
        <dsp:cNvPr id="0" name=""/>
        <dsp:cNvSpPr/>
      </dsp:nvSpPr>
      <dsp:spPr>
        <a:xfrm>
          <a:off x="3597903" y="1324"/>
          <a:ext cx="2589915" cy="129495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12065300"/>
                <a:satOff val="-60032"/>
                <a:lumOff val="-4058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12065300"/>
                <a:satOff val="-60032"/>
                <a:lumOff val="-4058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12065300"/>
                <a:satOff val="-60032"/>
                <a:lumOff val="-4058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40640" rIns="6096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FEATURE ENGINEERING</a:t>
          </a:r>
        </a:p>
      </dsp:txBody>
      <dsp:txXfrm>
        <a:off x="3635831" y="39252"/>
        <a:ext cx="2514059" cy="1219101"/>
      </dsp:txXfrm>
    </dsp:sp>
    <dsp:sp modelId="{0A083488-098C-4029-9B58-5A3D2D671D2A}">
      <dsp:nvSpPr>
        <dsp:cNvPr id="0" name=""/>
        <dsp:cNvSpPr/>
      </dsp:nvSpPr>
      <dsp:spPr>
        <a:xfrm>
          <a:off x="3856895" y="1296282"/>
          <a:ext cx="258991" cy="97121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71218"/>
              </a:lnTo>
              <a:lnTo>
                <a:pt x="258991" y="971218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E990718-D408-45DC-84FA-81CC356F9A60}">
      <dsp:nvSpPr>
        <dsp:cNvPr id="0" name=""/>
        <dsp:cNvSpPr/>
      </dsp:nvSpPr>
      <dsp:spPr>
        <a:xfrm>
          <a:off x="4115886" y="1620021"/>
          <a:ext cx="2071932" cy="129495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8043534"/>
              <a:satOff val="-40021"/>
              <a:lumOff val="-27058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1910" tIns="27940" rIns="4191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2200" kern="1200" dirty="0"/>
            <a:t>Stock status data</a:t>
          </a:r>
        </a:p>
      </dsp:txBody>
      <dsp:txXfrm>
        <a:off x="4153814" y="1657949"/>
        <a:ext cx="1996076" cy="1219101"/>
      </dsp:txXfrm>
    </dsp:sp>
    <dsp:sp modelId="{81B15C2C-EC54-450C-8967-7429B2694795}">
      <dsp:nvSpPr>
        <dsp:cNvPr id="0" name=""/>
        <dsp:cNvSpPr/>
      </dsp:nvSpPr>
      <dsp:spPr>
        <a:xfrm>
          <a:off x="3856895" y="1296282"/>
          <a:ext cx="258991" cy="258991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89915"/>
              </a:lnTo>
              <a:lnTo>
                <a:pt x="258991" y="2589915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1FD7AA4-DA81-4A26-9840-B987DFCB367B}">
      <dsp:nvSpPr>
        <dsp:cNvPr id="0" name=""/>
        <dsp:cNvSpPr/>
      </dsp:nvSpPr>
      <dsp:spPr>
        <a:xfrm>
          <a:off x="4115886" y="3238718"/>
          <a:ext cx="2071932" cy="129495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12065300"/>
              <a:satOff val="-60032"/>
              <a:lumOff val="-40587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1910" tIns="27940" rIns="4191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Donor province of origin &amp; destination</a:t>
          </a:r>
        </a:p>
      </dsp:txBody>
      <dsp:txXfrm>
        <a:off x="4153814" y="3276646"/>
        <a:ext cx="1996076" cy="121910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EEB950-EA08-450A-B122-46B61DD0D8E0}">
      <dsp:nvSpPr>
        <dsp:cNvPr id="0" name=""/>
        <dsp:cNvSpPr/>
      </dsp:nvSpPr>
      <dsp:spPr>
        <a:xfrm>
          <a:off x="793" y="660121"/>
          <a:ext cx="3415352" cy="4098423"/>
        </a:xfrm>
        <a:prstGeom prst="roundRect">
          <a:avLst>
            <a:gd name="adj" fmla="val 5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82296" rIns="106680" bIns="0" numCol="1" spcCol="1270" anchor="t" anchorCtr="0">
          <a:noAutofit/>
        </a:bodyPr>
        <a:lstStyle/>
        <a:p>
          <a:pPr marL="0" lvl="0" indent="0" algn="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 BACK TO STANDARD</a:t>
          </a:r>
        </a:p>
      </dsp:txBody>
      <dsp:txXfrm rot="16200000">
        <a:off x="-1338024" y="1998940"/>
        <a:ext cx="3360707" cy="683070"/>
      </dsp:txXfrm>
    </dsp:sp>
    <dsp:sp modelId="{A46B3B64-32A4-4E89-AB6A-96D4EA944862}">
      <dsp:nvSpPr>
        <dsp:cNvPr id="0" name=""/>
        <dsp:cNvSpPr/>
      </dsp:nvSpPr>
      <dsp:spPr>
        <a:xfrm>
          <a:off x="683864" y="660121"/>
          <a:ext cx="2544437" cy="4098423"/>
        </a:xfrm>
        <a:prstGeom prst="rect">
          <a:avLst/>
        </a:prstGeom>
        <a:noFill/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p3d/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96012" rIns="0" bIns="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Make sure all </a:t>
          </a:r>
          <a:r>
            <a:rPr lang="en-US" sz="2800" b="1" i="1" u="sng" kern="1200" dirty="0">
              <a:solidFill>
                <a:schemeClr val="accent4">
                  <a:lumMod val="40000"/>
                  <a:lumOff val="60000"/>
                </a:schemeClr>
              </a:solidFill>
            </a:rPr>
            <a:t>SOP and standard process flow </a:t>
          </a:r>
          <a:r>
            <a:rPr lang="en-US" sz="2800" kern="1200" dirty="0"/>
            <a:t>in PMI logistic manual </a:t>
          </a:r>
          <a:r>
            <a:rPr lang="en-US" sz="2800" b="1" u="sng" kern="1200" dirty="0">
              <a:solidFill>
                <a:schemeClr val="accent4">
                  <a:lumMod val="40000"/>
                  <a:lumOff val="60000"/>
                </a:schemeClr>
              </a:solidFill>
            </a:rPr>
            <a:t>applied</a:t>
          </a:r>
        </a:p>
      </dsp:txBody>
      <dsp:txXfrm>
        <a:off x="683864" y="660121"/>
        <a:ext cx="2544437" cy="4098423"/>
      </dsp:txXfrm>
    </dsp:sp>
    <dsp:sp modelId="{75C3B28C-EA84-4818-B40E-877675FBE64F}">
      <dsp:nvSpPr>
        <dsp:cNvPr id="0" name=""/>
        <dsp:cNvSpPr/>
      </dsp:nvSpPr>
      <dsp:spPr>
        <a:xfrm>
          <a:off x="3535684" y="660121"/>
          <a:ext cx="3415352" cy="4098423"/>
        </a:xfrm>
        <a:prstGeom prst="roundRect">
          <a:avLst>
            <a:gd name="adj" fmla="val 5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82296" rIns="106680" bIns="0" numCol="1" spcCol="1270" anchor="t" anchorCtr="0">
          <a:noAutofit/>
        </a:bodyPr>
        <a:lstStyle/>
        <a:p>
          <a:pPr marL="0" lvl="0" indent="0" algn="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DATABASE IMPROVEMENT</a:t>
          </a:r>
        </a:p>
      </dsp:txBody>
      <dsp:txXfrm rot="16200000">
        <a:off x="2196865" y="1998940"/>
        <a:ext cx="3360707" cy="683070"/>
      </dsp:txXfrm>
    </dsp:sp>
    <dsp:sp modelId="{4C949C3A-0003-4DBE-B79A-071177703DA8}">
      <dsp:nvSpPr>
        <dsp:cNvPr id="0" name=""/>
        <dsp:cNvSpPr/>
      </dsp:nvSpPr>
      <dsp:spPr>
        <a:xfrm rot="5400000">
          <a:off x="3251645" y="3916979"/>
          <a:ext cx="602230" cy="512302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F9D3EE1-648A-4E38-A4F9-58B9657E94CB}">
      <dsp:nvSpPr>
        <dsp:cNvPr id="0" name=""/>
        <dsp:cNvSpPr/>
      </dsp:nvSpPr>
      <dsp:spPr>
        <a:xfrm>
          <a:off x="4218754" y="660121"/>
          <a:ext cx="2544437" cy="4098423"/>
        </a:xfrm>
        <a:prstGeom prst="rect">
          <a:avLst/>
        </a:prstGeom>
        <a:noFill/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p3d/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96012" rIns="0" bIns="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800" kern="1200" dirty="0"/>
            <a:t>To </a:t>
          </a:r>
          <a:r>
            <a:rPr lang="en-US" sz="2800" b="1" i="1" u="sng" kern="1200" dirty="0">
              <a:solidFill>
                <a:schemeClr val="accent5">
                  <a:lumMod val="40000"/>
                  <a:lumOff val="60000"/>
                </a:schemeClr>
              </a:solidFill>
            </a:rPr>
            <a:t>reduce </a:t>
          </a:r>
          <a:r>
            <a:rPr lang="en-US" sz="2800" kern="1200" dirty="0"/>
            <a:t>input </a:t>
          </a:r>
          <a:r>
            <a:rPr lang="en-US" sz="2800" b="1" i="1" u="sng" kern="1200" dirty="0">
              <a:solidFill>
                <a:schemeClr val="accent5">
                  <a:lumMod val="40000"/>
                  <a:lumOff val="60000"/>
                </a:schemeClr>
              </a:solidFill>
            </a:rPr>
            <a:t>process</a:t>
          </a:r>
        </a:p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800" kern="1200" dirty="0"/>
            <a:t>Auto print for Bin Card &amp; Stock Card</a:t>
          </a:r>
        </a:p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800" kern="1200" dirty="0"/>
            <a:t>Consistent </a:t>
          </a:r>
          <a:r>
            <a:rPr lang="en-US" sz="2800" b="1" u="sng" kern="1200" dirty="0">
              <a:solidFill>
                <a:schemeClr val="accent5">
                  <a:lumMod val="40000"/>
                  <a:lumOff val="60000"/>
                </a:schemeClr>
              </a:solidFill>
            </a:rPr>
            <a:t>Database</a:t>
          </a:r>
        </a:p>
      </dsp:txBody>
      <dsp:txXfrm>
        <a:off x="4218754" y="660121"/>
        <a:ext cx="2544437" cy="4098423"/>
      </dsp:txXfrm>
    </dsp:sp>
    <dsp:sp modelId="{9C6B8663-0E58-4D4E-965B-C2A1CBBE7BBB}">
      <dsp:nvSpPr>
        <dsp:cNvPr id="0" name=""/>
        <dsp:cNvSpPr/>
      </dsp:nvSpPr>
      <dsp:spPr>
        <a:xfrm>
          <a:off x="7070574" y="660121"/>
          <a:ext cx="3415352" cy="4098423"/>
        </a:xfrm>
        <a:prstGeom prst="roundRect">
          <a:avLst>
            <a:gd name="adj" fmla="val 5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82296" rIns="106680" bIns="0" numCol="1" spcCol="1270" anchor="t" anchorCtr="0">
          <a:noAutofit/>
        </a:bodyPr>
        <a:lstStyle/>
        <a:p>
          <a:pPr marL="0" lvl="0" indent="0" algn="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VISUALIZATION</a:t>
          </a:r>
        </a:p>
      </dsp:txBody>
      <dsp:txXfrm rot="16200000">
        <a:off x="5731755" y="1998940"/>
        <a:ext cx="3360707" cy="683070"/>
      </dsp:txXfrm>
    </dsp:sp>
    <dsp:sp modelId="{C99431B7-FA76-4A45-B549-7B187D01E2E6}">
      <dsp:nvSpPr>
        <dsp:cNvPr id="0" name=""/>
        <dsp:cNvSpPr/>
      </dsp:nvSpPr>
      <dsp:spPr>
        <a:xfrm rot="5400000">
          <a:off x="6786536" y="3916979"/>
          <a:ext cx="602230" cy="512302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257F47B0-23B2-4F50-A2BD-5512D8F2CBAA}">
      <dsp:nvSpPr>
        <dsp:cNvPr id="0" name=""/>
        <dsp:cNvSpPr/>
      </dsp:nvSpPr>
      <dsp:spPr>
        <a:xfrm>
          <a:off x="7753644" y="660121"/>
          <a:ext cx="2544437" cy="4098423"/>
        </a:xfrm>
        <a:prstGeom prst="rect">
          <a:avLst/>
        </a:prstGeom>
        <a:noFill/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p3d/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96012" rIns="0" bIns="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To ease </a:t>
          </a:r>
          <a:r>
            <a:rPr lang="en-US" sz="2800" b="1" u="sng" kern="1200" dirty="0">
              <a:solidFill>
                <a:schemeClr val="accent5">
                  <a:lumMod val="40000"/>
                  <a:lumOff val="60000"/>
                </a:schemeClr>
              </a:solidFill>
            </a:rPr>
            <a:t>monitoring</a:t>
          </a:r>
          <a:r>
            <a:rPr lang="en-US" sz="2800" kern="1200" dirty="0"/>
            <a:t> process for quality control</a:t>
          </a:r>
        </a:p>
      </dsp:txBody>
      <dsp:txXfrm>
        <a:off x="7753644" y="660121"/>
        <a:ext cx="2544437" cy="409842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0D5DA9-59E6-4E31-9161-5C9F4C6372E1}">
      <dsp:nvSpPr>
        <dsp:cNvPr id="0" name=""/>
        <dsp:cNvSpPr/>
      </dsp:nvSpPr>
      <dsp:spPr>
        <a:xfrm>
          <a:off x="1085" y="372500"/>
          <a:ext cx="2727689" cy="1052888"/>
        </a:xfrm>
        <a:prstGeom prst="chevron">
          <a:avLst>
            <a:gd name="adj" fmla="val 4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E4E147-4C1F-4573-8C39-C89524D8EBA1}">
      <dsp:nvSpPr>
        <dsp:cNvPr id="0" name=""/>
        <dsp:cNvSpPr/>
      </dsp:nvSpPr>
      <dsp:spPr>
        <a:xfrm>
          <a:off x="728469" y="635722"/>
          <a:ext cx="2303382" cy="105288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GRN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[Paper]</a:t>
          </a:r>
        </a:p>
      </dsp:txBody>
      <dsp:txXfrm>
        <a:off x="759307" y="666560"/>
        <a:ext cx="2241706" cy="991212"/>
      </dsp:txXfrm>
    </dsp:sp>
    <dsp:sp modelId="{FF19FC6E-22D0-4600-9ECF-D65A643DC9BC}">
      <dsp:nvSpPr>
        <dsp:cNvPr id="0" name=""/>
        <dsp:cNvSpPr/>
      </dsp:nvSpPr>
      <dsp:spPr>
        <a:xfrm>
          <a:off x="3116713" y="372500"/>
          <a:ext cx="2727689" cy="1052888"/>
        </a:xfrm>
        <a:prstGeom prst="chevron">
          <a:avLst>
            <a:gd name="adj" fmla="val 4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2614140-3522-4617-BA7E-5EFDE0692E76}">
      <dsp:nvSpPr>
        <dsp:cNvPr id="0" name=""/>
        <dsp:cNvSpPr/>
      </dsp:nvSpPr>
      <dsp:spPr>
        <a:xfrm>
          <a:off x="3844096" y="635722"/>
          <a:ext cx="2303382" cy="105288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BIN CARD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[Paper]</a:t>
          </a:r>
        </a:p>
      </dsp:txBody>
      <dsp:txXfrm>
        <a:off x="3874934" y="666560"/>
        <a:ext cx="2241706" cy="991212"/>
      </dsp:txXfrm>
    </dsp:sp>
    <dsp:sp modelId="{30074375-C577-46C9-8B1E-A7D30CA557C5}">
      <dsp:nvSpPr>
        <dsp:cNvPr id="0" name=""/>
        <dsp:cNvSpPr/>
      </dsp:nvSpPr>
      <dsp:spPr>
        <a:xfrm>
          <a:off x="6232340" y="372500"/>
          <a:ext cx="2727689" cy="1052888"/>
        </a:xfrm>
        <a:prstGeom prst="chevron">
          <a:avLst>
            <a:gd name="adj" fmla="val 4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022A18-C99A-451C-82C6-1AB5EFC63E85}">
      <dsp:nvSpPr>
        <dsp:cNvPr id="0" name=""/>
        <dsp:cNvSpPr/>
      </dsp:nvSpPr>
      <dsp:spPr>
        <a:xfrm>
          <a:off x="6959724" y="635722"/>
          <a:ext cx="2303382" cy="105288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STOCK CARD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[Paper]</a:t>
          </a:r>
        </a:p>
      </dsp:txBody>
      <dsp:txXfrm>
        <a:off x="6990562" y="666560"/>
        <a:ext cx="2241706" cy="99121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7">
  <dgm:title val=""/>
  <dgm:desc val=""/>
  <dgm:catLst>
    <dgm:cat type="process" pri="21000"/>
    <dgm:cat type="lis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ch" forName="hSp" refType="w" refFor="ch" refForName="compositeNode" fact="-0.035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-0.08"/>
      <dgm:constr type="primFontSz" for="des" forName="parentNode" op="equ"/>
      <dgm:constr type="primFontSz" for="des" forName="childNode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hoose name="Name5">
          <dgm:if name="Name6" func="var" arg="dir" op="equ" val="norm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l" for="ch" forName="bgRect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l" for="ch" forName="parentNode"/>
              <dgm:constr type="r" for="ch" forName="childNode" refType="r" refFor="ch" refForName="bgRect" fact="0.945"/>
              <dgm:constr type="h" for="ch" forName="childNode" refType="h" refFor="ch" refForName="bgRect" op="equ"/>
              <dgm:constr type="t" for="ch" forName="childNode"/>
              <dgm:constr type="l" for="ch" forName="childNode" refType="r" refFor="ch" refForName="parentNode"/>
            </dgm:constrLst>
          </dgm:if>
          <dgm:else name="Name7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r" for="ch" forName="bgRect" refType="w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r" for="ch" forName="parentNode" refType="w"/>
              <dgm:constr type="h" for="ch" forName="childNode" refType="h" refFor="ch" refForName="bgRect"/>
              <dgm:constr type="t" for="ch" forName="childNode"/>
              <dgm:constr type="r" for="ch" forName="childNode" refType="l" refFor="ch" refForName="parentNode"/>
              <dgm:constr type="l" for="ch" forName="childNode" refType="w" refFor="ch" refForName="bgRect" fact="0.055"/>
            </dgm:constrLst>
          </dgm:else>
        </dgm:choose>
        <dgm:ruleLst>
          <dgm:rule type="w" for="ch" forName="childNode" val="NaN" fact="NaN" max="30"/>
        </dgm:ruleLst>
        <dgm:layoutNode name="bgRect" styleLbl="node1">
          <dgm:alg type="sp"/>
          <dgm:shape xmlns:r="http://schemas.openxmlformats.org/officeDocument/2006/relationships" type="roundRect" r:blip="" zOrderOff="-1">
            <dgm:adjLst>
              <dgm:adj idx="1" val="0.05"/>
            </dgm:adjLst>
          </dgm:shape>
          <dgm:presOf axis="self"/>
          <dgm:constrLst/>
          <dgm:ruleLst/>
        </dgm:layoutNode>
        <dgm:layoutNode name="parentNode" styleLbl="node1">
          <dgm:varLst>
            <dgm:chMax val="0"/>
            <dgm:bulletEnabled val="1"/>
          </dgm:varLst>
          <dgm:presOf axis="self"/>
          <dgm:choose name="Name8">
            <dgm:if name="Name9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 hideGeom="1">
                <dgm:adjLst/>
              </dgm:shape>
              <dgm:constrLst>
                <dgm:constr type="primFontSz" val="65"/>
                <dgm:constr type="lMarg"/>
                <dgm:constr type="rMarg" refType="primFontSz" fact="0.35"/>
                <dgm:constr type="tMarg" refType="primFontSz" fact="0.27"/>
                <dgm:constr type="bMarg"/>
              </dgm:constrLst>
            </dgm:if>
            <dgm:else name="Name10">
              <dgm:alg type="tx">
                <dgm:param type="autoTxRot" val="grav"/>
                <dgm:param type="txAnchorVert" val="t"/>
                <dgm:param type="parTxLTRAlign" val="l"/>
                <dgm:param type="parTxRTLAlign" val="l"/>
              </dgm:alg>
              <dgm:shape xmlns:r="http://schemas.openxmlformats.org/officeDocument/2006/relationships" rot="90" type="rect" r:blip="" hideGeom="1">
                <dgm:adjLst/>
              </dgm:shape>
              <dgm:constrLst>
                <dgm:constr type="primFontSz" val="65"/>
                <dgm:constr type="lMarg" refType="primFontSz" fact="0.35"/>
                <dgm:constr type="rMarg"/>
                <dgm:constr type="tMarg" refType="primFontSz" fact="0.27"/>
                <dgm:constr type="bMarg"/>
              </dgm:constrLst>
            </dgm:else>
          </dgm:choose>
          <dgm:ruleLst>
            <dgm:rule type="primFontSz" val="5" fact="NaN" max="NaN"/>
          </dgm:ruleLst>
        </dgm:layoutNode>
        <dgm:choose name="Name11">
          <dgm:if name="Name12" axis="ch" ptType="node" func="cnt" op="gte" val="1">
            <dgm:layoutNode name="childNode" styleLbl="node1" moveWith="bgRect">
              <dgm:varLst>
                <dgm:bulletEnabled val="1"/>
              </dgm:varLst>
              <dgm:alg type="tx">
                <dgm:param type="parTxLTRAlign" val="l"/>
                <dgm:param type="parTxRTLAlign" val="r"/>
                <dgm:param type="txAnchorVert" val="t"/>
              </dgm:alg>
              <dgm:shape xmlns:r="http://schemas.openxmlformats.org/officeDocument/2006/relationships" type="rect" r:blip="" hideGeom="1">
                <dgm:adjLst/>
              </dgm:shape>
              <dgm:presOf axis="des" ptType="node"/>
              <dgm:constrLst>
                <dgm:constr type="primFontSz" val="65"/>
                <dgm:constr type="lMarg"/>
                <dgm:constr type="bMarg"/>
                <dgm:constr type="tMarg" refType="primFontSz" fact="0.27"/>
                <dgm:constr type="rMarg"/>
              </dgm:constrLst>
              <dgm:ruleLst>
                <dgm:rule type="prim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h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vProcSp" moveWith="bgRec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vSp1" refType="w"/>
            <dgm:constr type="w" for="ch" forName="simulatedConn" refType="w"/>
            <dgm:constr type="w" for="ch" forName="vSp2" refType="w"/>
          </dgm:constrLst>
          <dgm:ruleLst/>
          <dgm:layoutNode name="vSp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imulatedConn" styleLbl="solidFgAcc1">
            <dgm:alg type="sp"/>
            <dgm:choose name="Name15">
              <dgm:if name="Name16" func="var" arg="dir" op="equ" val="norm">
                <dgm:shape xmlns:r="http://schemas.openxmlformats.org/officeDocument/2006/relationships" rot="90" type="flowChartExtract" r:blip="">
                  <dgm:adjLst/>
                </dgm:shape>
              </dgm:if>
              <dgm:else name="Name17">
                <dgm:shape xmlns:r="http://schemas.openxmlformats.org/officeDocument/2006/relationships" rot="-90" type="flowChartExtract" r:blip="">
                  <dgm:adjLst/>
                </dgm:shape>
              </dgm:else>
            </dgm:choose>
            <dgm:presOf/>
            <dgm:constrLst/>
            <dgm:ruleLst/>
          </dgm:layoutNode>
          <dgm:layoutNode name="vSp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Accent+Icon">
  <dgm:title val="Chevron Accent Process"/>
  <dgm:desc val="Use to show sequential steps in a task, process, or workflow, or to emphasize movement or direction. Works best with minimal Level 1 and Level 2 text."/>
  <dgm:catLst>
    <dgm:cat type="process" pri="9500"/>
    <dgm:cat type="officeonline" pri="2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primFontSz" for="des" forName="txNode" op="equ" val="65"/>
      <dgm:constr type="w" for="ch" forName="compositeSpace" refType="w" refFor="ch" refForName="composite" fact="0.02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bgChev"/>
              <dgm:constr type="w" for="ch" forName="bgChev" refType="w" fact="0.9"/>
              <dgm:constr type="t" for="ch" forName="bgChev"/>
              <dgm:constr type="h" for="ch" forName="bgChev" refType="w" refFor="ch" refForName="bgChev" fact="0.386"/>
              <dgm:constr type="l" for="ch" forName="txNode" refType="w" fact="0.24"/>
              <dgm:constr type="w" for="ch" forName="txNode" refType="w" fact="0.76"/>
              <dgm:constr type="t" for="ch" forName="txNode" refType="h" refFor="ch" refForName="bgChev" fact="0.25"/>
              <dgm:constr type="h" for="ch" forName="txNode" refType="h" refFor="ch" refForName="bgChev"/>
            </dgm:constrLst>
          </dgm:if>
          <dgm:else name="Name7">
            <dgm:constrLst>
              <dgm:constr type="l" for="ch" forName="bgChev" refType="w" fact="0.1"/>
              <dgm:constr type="w" for="ch" forName="bgChev" refType="w" fact="0.9"/>
              <dgm:constr type="t" for="ch" forName="bgChev"/>
              <dgm:constr type="h" for="ch" forName="bgChev" refType="w" refFor="ch" refForName="bgChev" fact="0.386"/>
              <dgm:constr type="l" for="ch" forName="txNode"/>
              <dgm:constr type="w" for="ch" forName="txNode" refType="w" fact="0.76"/>
              <dgm:constr type="t" for="ch" forName="txNode" refType="h" refFor="ch" refForName="bgChev" fact="0.25"/>
              <dgm:constr type="h" for="ch" forName="txNode" refType="h" refFor="ch" refForName="bgChev"/>
            </dgm:constrLst>
          </dgm:else>
        </dgm:choose>
        <dgm:ruleLst/>
        <dgm:layoutNode name="bgChev" styleLbl="node1">
          <dgm:alg type="sp"/>
          <dgm:choose name="Name8">
            <dgm:if name="Name9" func="var" arg="dir" op="equ" val="norm">
              <dgm:shape xmlns:r="http://schemas.openxmlformats.org/officeDocument/2006/relationships" type="chevron" r:blip="">
                <dgm:adjLst>
                  <dgm:adj idx="1" val="0.4"/>
                </dgm:adjLst>
              </dgm:shape>
            </dgm:if>
            <dgm:else name="Name10">
              <dgm:shape xmlns:r="http://schemas.openxmlformats.org/officeDocument/2006/relationships" rot="180" type="chevron" r:blip="">
                <dgm:adjLst>
                  <dgm:adj idx="1" val="0.4"/>
                </dgm:adjLst>
              </dgm:shape>
            </dgm:else>
          </dgm:choose>
          <dgm:presOf/>
          <dgm:constrLst/>
        </dgm:layoutNode>
        <dgm:layoutNode name="txNode" styleLbl="fgAcc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ruleLst>
            <dgm:rule type="primFontSz" val="5" fact="NaN" max="NaN"/>
          </dgm:ruleLst>
        </dgm:layoutNode>
      </dgm:layoutNode>
      <dgm:forEach name="Name11" axis="followSib" ptType="sibTrans" cnt="1">
        <dgm:layoutNode name="compositeSpace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F97DFCF-F890-A143-9133-C8B65C9B01E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E2C281-2434-D94F-B4BD-BA3CD4DB84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6D5B4E-BF3E-3B45-A4BA-D6C3B92870D7}" type="datetimeFigureOut">
              <a:rPr lang="en-US" smtClean="0"/>
              <a:t>10/23/2021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17CBFA-633D-5540-AFAA-BE1F495EC62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6B5631-D714-AD41-853B-A883ADC344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5AE8BC-2AB3-9E4C-9797-2A6F8A74C7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39870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A8621B-8C8E-49BA-8772-41D0FE75A082}" type="datetimeFigureOut">
              <a:rPr lang="en-US" smtClean="0"/>
              <a:t>10/23/2021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8B34ED-4CDD-41C9-90F7-D768D5559A6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59706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29491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29491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A226AB8-ACBE-42E6-92F5-667EDDCD965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895606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A226AB8-ACBE-42E6-92F5-667EDDCD965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837739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A226AB8-ACBE-42E6-92F5-667EDDCD965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618421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A226AB8-ACBE-42E6-92F5-667EDDCD965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659241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A226AB8-ACBE-42E6-92F5-667EDDCD965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681414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A226AB8-ACBE-42E6-92F5-667EDDCD965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827760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A226AB8-ACBE-42E6-92F5-667EDDCD965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88032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A226AB8-ACBE-42E6-92F5-667EDDCD965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530814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80209DF-C4D9-43B8-AA05-F5361915304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512343" y="5922140"/>
            <a:ext cx="5167313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58235C5-25B1-4243-9762-4AAD3C08E8B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038600" y="3608511"/>
            <a:ext cx="4114800" cy="51879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>
            <a:noAutofit/>
          </a:bodyPr>
          <a:lstStyle>
            <a:lvl1pPr marL="0" indent="0" algn="ctr">
              <a:buNone/>
              <a:defRPr sz="1800" cap="all" baseline="0"/>
            </a:lvl1pPr>
          </a:lstStyle>
          <a:p>
            <a:r>
              <a:rPr lang="en-US" spc="300" dirty="0"/>
              <a:t>ANNUAL REVIEW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8B2C6E-DB6F-4476-8E95-9F6EC79392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0836" y="2445633"/>
            <a:ext cx="11490325" cy="823913"/>
          </a:xfrm>
        </p:spPr>
        <p:txBody>
          <a:bodyPr>
            <a:noAutofit/>
          </a:bodyPr>
          <a:lstStyle>
            <a:lvl1pPr>
              <a:lnSpc>
                <a:spcPct val="150000"/>
              </a:lnSpc>
              <a:spcBef>
                <a:spcPts val="1000"/>
              </a:spcBef>
              <a:defRPr sz="4000" cap="all" spc="300" baseline="0"/>
            </a:lvl1pPr>
          </a:lstStyle>
          <a:p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823031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86FE9B2-6286-484B-8943-95EE0B6B026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416550" cy="6858000"/>
          </a:xfr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D4E8708-8565-4A5B-9D9E-1D4F40EAF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Content Placeholder 8">
            <a:extLst>
              <a:ext uri="{FF2B5EF4-FFF2-40B4-BE49-F238E27FC236}">
                <a16:creationId xmlns:a16="http://schemas.microsoft.com/office/drawing/2014/main" id="{42436126-0370-4532-A8AD-D20897982AD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0" y="1661160"/>
            <a:ext cx="4646246" cy="2218585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cs typeface="Biome Light" panose="020B0303030204020804" pitchFamily="34" charset="0"/>
              </a:rPr>
              <a:t>Click to edit master text style.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7" name="Slide Number Placeholder 70">
            <a:extLst>
              <a:ext uri="{FF2B5EF4-FFF2-40B4-BE49-F238E27FC236}">
                <a16:creationId xmlns:a16="http://schemas.microsoft.com/office/drawing/2014/main" id="{AEC105AD-E933-4969-B038-0ABD6F013167}"/>
              </a:ext>
            </a:extLst>
          </p:cNvPr>
          <p:cNvSpPr txBox="1">
            <a:spLocks/>
          </p:cNvSpPr>
          <p:nvPr userDrawn="1"/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6CDEBF2-B5C9-4887-B717-81C3D1A73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612037"/>
            <a:ext cx="5897218" cy="884238"/>
          </a:xfrm>
        </p:spPr>
        <p:txBody>
          <a:bodyPr lIns="91440" rIns="91440"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16A7FA3-8C13-4E5A-88C4-4357C8ACD7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07044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31968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9074D0F-754F-4F2C-A410-F222D2D2346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02365" y="1660810"/>
            <a:ext cx="10787270" cy="830649"/>
          </a:xfrm>
        </p:spPr>
        <p:txBody>
          <a:bodyPr>
            <a:noAutofit/>
          </a:bodyPr>
          <a:lstStyle/>
          <a:p>
            <a:r>
              <a:rPr lang="en-US" sz="4000" spc="300"/>
              <a:t>Click to edit Master title style</a:t>
            </a:r>
            <a:endParaRPr lang="en-US" sz="4000" spc="300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80209DF-C4D9-43B8-AA05-F5361915304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12343" y="5137992"/>
            <a:ext cx="5167313" cy="51879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1D89734B-03E0-4ADE-8F62-C819F3E976D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8194" y="3903126"/>
            <a:ext cx="3064668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Text Placeholder 13">
            <a:extLst>
              <a:ext uri="{FF2B5EF4-FFF2-40B4-BE49-F238E27FC236}">
                <a16:creationId xmlns:a16="http://schemas.microsoft.com/office/drawing/2014/main" id="{85971F4D-8B59-4B3E-9169-64E0EF1BA85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63664" y="3893330"/>
            <a:ext cx="3064668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3" name="Text Placeholder 13">
            <a:extLst>
              <a:ext uri="{FF2B5EF4-FFF2-40B4-BE49-F238E27FC236}">
                <a16:creationId xmlns:a16="http://schemas.microsoft.com/office/drawing/2014/main" id="{90B19777-E2ED-419C-B486-857117FD081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39138" y="3903126"/>
            <a:ext cx="3064668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4" name="Online Image Placeholder 33">
            <a:extLst>
              <a:ext uri="{FF2B5EF4-FFF2-40B4-BE49-F238E27FC236}">
                <a16:creationId xmlns:a16="http://schemas.microsoft.com/office/drawing/2014/main" id="{1A58EB44-F532-4998-B316-61C738C37BF5}"/>
              </a:ext>
            </a:extLst>
          </p:cNvPr>
          <p:cNvSpPr>
            <a:spLocks noGrp="1"/>
          </p:cNvSpPr>
          <p:nvPr>
            <p:ph type="clipArt" sz="quarter" idx="19" hasCustomPrompt="1"/>
          </p:nvPr>
        </p:nvSpPr>
        <p:spPr>
          <a:xfrm>
            <a:off x="1754768" y="3098985"/>
            <a:ext cx="731520" cy="731520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35" name="Online Image Placeholder 33">
            <a:extLst>
              <a:ext uri="{FF2B5EF4-FFF2-40B4-BE49-F238E27FC236}">
                <a16:creationId xmlns:a16="http://schemas.microsoft.com/office/drawing/2014/main" id="{33763C3C-3545-40BD-9B2C-DC4C0E4CE819}"/>
              </a:ext>
            </a:extLst>
          </p:cNvPr>
          <p:cNvSpPr>
            <a:spLocks noGrp="1"/>
          </p:cNvSpPr>
          <p:nvPr>
            <p:ph type="clipArt" sz="quarter" idx="20" hasCustomPrompt="1"/>
          </p:nvPr>
        </p:nvSpPr>
        <p:spPr>
          <a:xfrm>
            <a:off x="5730240" y="3098985"/>
            <a:ext cx="731520" cy="731520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36" name="Online Image Placeholder 33">
            <a:extLst>
              <a:ext uri="{FF2B5EF4-FFF2-40B4-BE49-F238E27FC236}">
                <a16:creationId xmlns:a16="http://schemas.microsoft.com/office/drawing/2014/main" id="{1C5D3777-17F3-4225-8C52-2EF1DB4FD54A}"/>
              </a:ext>
            </a:extLst>
          </p:cNvPr>
          <p:cNvSpPr>
            <a:spLocks noGrp="1"/>
          </p:cNvSpPr>
          <p:nvPr>
            <p:ph type="clipArt" sz="quarter" idx="21" hasCustomPrompt="1"/>
          </p:nvPr>
        </p:nvSpPr>
        <p:spPr>
          <a:xfrm>
            <a:off x="9705712" y="3098985"/>
            <a:ext cx="731520" cy="731520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31737403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EBD421-E477-405A-91D4-9468DE9BE4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B024F0D-0F00-4C64-975C-BD7D4FE0E3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7D0E03-CFD6-4610-88AC-17F03CE8E1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0ACFF-56C3-4453-9BAD-A02FE717F83E}" type="datetimeFigureOut">
              <a:rPr lang="en-US" smtClean="0"/>
              <a:t>10/23/2021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44536D-CBA9-4A34-85D3-481BD129E4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C1F8E3-036A-45B8-BF1F-BEF0C559E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84287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8C47AB-DC6F-40F0-B4FB-9C0850EE0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0939C5-683A-4FDC-A8CF-5F35848AD6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1FB5F0-A7AB-4ACB-91A6-4B836F1743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0ACFF-56C3-4453-9BAD-A02FE717F83E}" type="datetimeFigureOut">
              <a:rPr lang="en-US" smtClean="0"/>
              <a:t>10/23/2021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1BCE02-CEFC-4D30-BBB0-23CE2CB5B3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F49760-3E16-4F16-B710-C85178E29F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16466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EE07D-6026-47C0-975A-7E493011BA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C00015-2956-4E1F-B05F-214F1DE24E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556B43-C1CB-4618-B91B-AAAEEB401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0ACFF-56C3-4453-9BAD-A02FE717F83E}" type="datetimeFigureOut">
              <a:rPr lang="en-US" smtClean="0"/>
              <a:t>10/23/2021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688E39-E80F-4C18-9C2A-69886B8221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4C5964-5187-4195-8EAF-85D18DC4F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138671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67B990-ED8C-4AAA-8241-C4881B138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6612F2-9E33-44D3-80E2-578C5440A7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8F7B21-660D-43B3-9151-B40C9ABCD7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326A10-CB05-4418-9338-CB55A70597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0ACFF-56C3-4453-9BAD-A02FE717F83E}" type="datetimeFigureOut">
              <a:rPr lang="en-US" smtClean="0"/>
              <a:t>10/23/2021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940335-9BE1-42D1-A30D-C3232BD3EE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E95C68-4307-4B03-8921-74DB10410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114789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EBEC8-AC56-429B-89C3-BB6A0E6E3B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3866BA-F48C-4383-B119-81B3496761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89F967-CBBC-414E-9DC3-136707A8D3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B905A60-FBC4-40AC-9F71-0FAD9CD7A6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24F92BA-75D6-44F9-A1C8-BCFBF6FF6E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E93CDDC-3537-4692-BE83-87B2A82A70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0ACFF-56C3-4453-9BAD-A02FE717F83E}" type="datetimeFigureOut">
              <a:rPr lang="en-US" smtClean="0"/>
              <a:t>10/23/2021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F37B9E1-D5EA-4054-8D92-F930B36963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898A038-7CD6-4715-9FDA-7194E6BCA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13040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65FAF-B698-49B0-B197-FD64C97AF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D3E3F44-F1D6-40F7-9A7D-0542C4A9C5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0ACFF-56C3-4453-9BAD-A02FE717F83E}" type="datetimeFigureOut">
              <a:rPr lang="en-US" smtClean="0"/>
              <a:t>10/23/2021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48CC28-3F4A-42A0-B211-4BA085ADCD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3B6C99-6764-43D0-84AE-52C83494F6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307371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479C79D-3B8A-4FA9-BC4A-63E3EF10AA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0ACFF-56C3-4453-9BAD-A02FE717F83E}" type="datetimeFigureOut">
              <a:rPr lang="en-US" smtClean="0"/>
              <a:t>10/23/2021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4730E35-44DB-4FED-9E24-5BBE5D9DA8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CDC42F-3337-4692-B53C-A55290487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20408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907D58-952D-44D7-9911-60544C9F53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5BC150-9914-4A82-84CF-B3708B9757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4A7C02-9C7E-401F-BABE-D3028FF18C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D6080A-4623-4F4C-B5BF-7E9E7531FA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0ACFF-56C3-4453-9BAD-A02FE717F83E}" type="datetimeFigureOut">
              <a:rPr lang="en-US" smtClean="0"/>
              <a:t>10/23/2021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9B1D15-0BD5-4F6E-A265-BD1F2F3613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F764D4-AA29-4DF8-A501-E2B904E9CC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1862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prstGeom prst="parallelogram">
            <a:avLst/>
          </a:prstGeo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83D428-B974-43F4-9246-0A2EECA11A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8819" y="642927"/>
            <a:ext cx="4846320" cy="1435947"/>
          </a:xfrm>
        </p:spPr>
        <p:txBody>
          <a:bodyPr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5400" baseline="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D00A38D-CFE8-4333-B9D2-D3E7EACA4F0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068820" y="2078875"/>
            <a:ext cx="4114800" cy="3798888"/>
          </a:xfrm>
        </p:spPr>
        <p:txBody>
          <a:bodyPr>
            <a:noAutofit/>
          </a:bodyPr>
          <a:lstStyle>
            <a:lvl1pPr marL="0" indent="0">
              <a:buNone/>
              <a:defRPr sz="1800" spc="3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AA8588E-221D-4931-A290-C5C418443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068820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11529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14D526-F53C-446D-8D7C-8A73C2A6A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341CC3D-D32B-4629-85B8-E779A41050B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517242-BF08-4A5E-ABD7-483896CAE9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B2B8E4-DF23-4701-B28A-B9E5700B3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0ACFF-56C3-4453-9BAD-A02FE717F83E}" type="datetimeFigureOut">
              <a:rPr lang="en-US" smtClean="0"/>
              <a:t>10/23/2021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6DE909-4588-4CF5-B2FA-B76312433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EA005E-65C2-4007-815C-52F23809FC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316725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06B1F3-61FB-4FDC-814D-EEC1C1FC37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2403B0-8D7F-4489-AB72-C346C88701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FC9304-E5BD-4F3E-ADB0-974FEBCDEA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0ACFF-56C3-4453-9BAD-A02FE717F83E}" type="datetimeFigureOut">
              <a:rPr lang="en-US" smtClean="0"/>
              <a:t>10/23/2021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38AD29-D9CD-42D8-9604-C47996EE9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52C394-EF43-405B-9653-70AAB9098D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016827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9D1E61D-2F00-41ED-8D92-7CAEB9A5A51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4647491-5142-48CA-9664-F5082D450F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94576D-BE01-4BB5-A9F4-7DE4814E68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0ACFF-56C3-4453-9BAD-A02FE717F83E}" type="datetimeFigureOut">
              <a:rPr lang="en-US" smtClean="0"/>
              <a:t>10/23/2021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10CA14-AD61-4101-9143-F7884378C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98B885-CFEA-4882-BBEA-C5F142089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7881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E5539E44-E270-49B4-8B0A-07870325AA9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25539" y="1546138"/>
            <a:ext cx="4023360" cy="464871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400" spc="300" baseline="0" dirty="0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 dirty="0"/>
              <a:t>CLICK TO EDIT MASTER TEXT STYLES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86FE9B2-6286-484B-8943-95EE0B6B026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416550" cy="6846932"/>
          </a:xfr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D4E8708-8565-4A5B-9D9E-1D4F40EAF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Content Placeholder 8">
            <a:extLst>
              <a:ext uri="{FF2B5EF4-FFF2-40B4-BE49-F238E27FC236}">
                <a16:creationId xmlns:a16="http://schemas.microsoft.com/office/drawing/2014/main" id="{42436126-0370-4532-A8AD-D20897982AD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0" y="2799617"/>
            <a:ext cx="4646246" cy="2218585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cs typeface="Biome Light" panose="020B0303030204020804" pitchFamily="34" charset="0"/>
              </a:rPr>
              <a:t>Click to edit master text style.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7" name="Slide Number Placeholder 70">
            <a:extLst>
              <a:ext uri="{FF2B5EF4-FFF2-40B4-BE49-F238E27FC236}">
                <a16:creationId xmlns:a16="http://schemas.microsoft.com/office/drawing/2014/main" id="{AEC105AD-E933-4969-B038-0ABD6F013167}"/>
              </a:ext>
            </a:extLst>
          </p:cNvPr>
          <p:cNvSpPr txBox="1">
            <a:spLocks/>
          </p:cNvSpPr>
          <p:nvPr userDrawn="1"/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B0E4A3-5566-43FE-A59F-2C4F4FE7F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612037"/>
            <a:ext cx="5897218" cy="884238"/>
          </a:xfrm>
        </p:spPr>
        <p:txBody>
          <a:bodyPr lIns="91440" rIns="91440"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8327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67922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4242487 w 6096000"/>
              <a:gd name="connsiteY2" fmla="*/ 6833286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67922"/>
              <a:gd name="connsiteX1" fmla="*/ 6096000 w 6096000"/>
              <a:gd name="connsiteY1" fmla="*/ 0 h 6867922"/>
              <a:gd name="connsiteX2" fmla="*/ 4228633 w 6096000"/>
              <a:gd name="connsiteY2" fmla="*/ 6867922 h 6867922"/>
              <a:gd name="connsiteX3" fmla="*/ 0 w 6096000"/>
              <a:gd name="connsiteY3" fmla="*/ 6858000 h 6867922"/>
              <a:gd name="connsiteX4" fmla="*/ 0 w 6096000"/>
              <a:gd name="connsiteY4" fmla="*/ 0 h 6867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67922">
                <a:moveTo>
                  <a:pt x="0" y="0"/>
                </a:moveTo>
                <a:lnTo>
                  <a:pt x="6096000" y="0"/>
                </a:lnTo>
                <a:lnTo>
                  <a:pt x="4228633" y="686792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ABA725B-4BCB-1D48-9C5D-46706B1871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262871"/>
            <a:ext cx="5251450" cy="1661297"/>
          </a:xfrm>
        </p:spPr>
        <p:txBody>
          <a:bodyPr anchor="b"/>
          <a:lstStyle>
            <a:lvl1pPr algn="l">
              <a:defRPr sz="6000" spc="30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3C356F-E483-4AFD-856C-13BB8E8A56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4378134"/>
            <a:ext cx="5251450" cy="36512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cap="all" spc="60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8901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92279" y="365125"/>
            <a:ext cx="4018722" cy="573989"/>
          </a:xfrm>
        </p:spPr>
        <p:txBody>
          <a:bodyPr lIns="0" rIns="0">
            <a:noAutofit/>
          </a:bodyPr>
          <a:lstStyle>
            <a:lvl1pPr algn="l">
              <a:defRPr sz="3200" spc="300"/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2279" y="1263841"/>
            <a:ext cx="4018722" cy="4636392"/>
          </a:xfrm>
        </p:spPr>
        <p:txBody>
          <a:bodyPr lIns="0" rIns="0">
            <a:noAutofit/>
          </a:bodyPr>
          <a:lstStyle>
            <a:lvl1pPr>
              <a:lnSpc>
                <a:spcPct val="150000"/>
              </a:lnSpc>
              <a:spcBef>
                <a:spcPts val="500"/>
              </a:spcBef>
              <a:defRPr sz="1600"/>
            </a:lvl1pPr>
            <a:lvl2pPr>
              <a:lnSpc>
                <a:spcPct val="150000"/>
              </a:lnSpc>
              <a:spcBef>
                <a:spcPts val="500"/>
              </a:spcBef>
              <a:defRPr sz="1400"/>
            </a:lvl2pPr>
            <a:lvl3pPr>
              <a:lnSpc>
                <a:spcPct val="150000"/>
              </a:lnSpc>
              <a:spcBef>
                <a:spcPts val="500"/>
              </a:spcBef>
              <a:defRPr sz="1400"/>
            </a:lvl3pPr>
            <a:lvl4pPr>
              <a:lnSpc>
                <a:spcPct val="150000"/>
              </a:lnSpc>
              <a:spcBef>
                <a:spcPts val="500"/>
              </a:spcBef>
              <a:defRPr sz="1200"/>
            </a:lvl4pPr>
            <a:lvl5pPr>
              <a:lnSpc>
                <a:spcPct val="150000"/>
              </a:lnSpc>
              <a:spcBef>
                <a:spcPts val="500"/>
              </a:spcBef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9" name="Slide Number Placeholder 5">
            <a:extLst>
              <a:ext uri="{FF2B5EF4-FFF2-40B4-BE49-F238E27FC236}">
                <a16:creationId xmlns:a16="http://schemas.microsoft.com/office/drawing/2014/main" id="{3DEB48E0-328C-45EE-A8BD-90E6AB2610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D7CA175D-816E-4F70-96CC-8A1FD0EB16C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36600" y="365125"/>
            <a:ext cx="2997200" cy="1781979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323519C8-24DE-471D-85A9-7A8AFACEC45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051300" y="365125"/>
            <a:ext cx="2997200" cy="1781979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547F0F1E-7AF5-4B76-928C-7B28010C4F9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36600" y="2422525"/>
            <a:ext cx="2997200" cy="1781979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063D0E8E-9491-4AF0-918D-A0B782C5FD6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051300" y="2422525"/>
            <a:ext cx="2997200" cy="1781979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042F54CB-9200-4D74-968A-0A3E5871D9E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36600" y="4479925"/>
            <a:ext cx="2997200" cy="1781979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4">
            <a:extLst>
              <a:ext uri="{FF2B5EF4-FFF2-40B4-BE49-F238E27FC236}">
                <a16:creationId xmlns:a16="http://schemas.microsoft.com/office/drawing/2014/main" id="{1D925119-27E3-496E-86BC-23416F94FB6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051300" y="4479925"/>
            <a:ext cx="2997200" cy="1781979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DF93AF7-D4DC-42B5-8A4F-B5F3ABBB03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781678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39680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45D17-D652-4766-B11C-2E8D8390D9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767791"/>
            <a:ext cx="11002962" cy="823913"/>
          </a:xfrm>
        </p:spPr>
        <p:txBody>
          <a:bodyPr>
            <a:noAutofit/>
          </a:bodyPr>
          <a:lstStyle>
            <a:lvl1pPr>
              <a:defRPr sz="4800" spc="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C7A58C-70BA-43E5-BD90-83ADB63B0C0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8A60B7-2499-42C6-8A74-ACDAE24574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26340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179BAC-E989-4203-B9B4-662803654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8600" y="4607137"/>
            <a:ext cx="4114800" cy="421480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>
            <a:noAutofit/>
          </a:bodyPr>
          <a:lstStyle>
            <a:lvl1pPr>
              <a:defRPr sz="1400" spc="300" baseline="0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0CCC81E-A013-4315-AD13-97BA3AA955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78756" y="1569719"/>
            <a:ext cx="9234488" cy="2651443"/>
          </a:xfrm>
        </p:spPr>
        <p:txBody>
          <a:bodyPr>
            <a:noAutofit/>
          </a:bodyPr>
          <a:lstStyle>
            <a:lvl1pPr marL="0" indent="0" algn="ctr">
              <a:buNone/>
              <a:defRPr sz="32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95553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2">
            <a:extLst>
              <a:ext uri="{FF2B5EF4-FFF2-40B4-BE49-F238E27FC236}">
                <a16:creationId xmlns:a16="http://schemas.microsoft.com/office/drawing/2014/main" id="{0EF11611-8537-47CC-87AC-2E25428B72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1"/>
            <a:ext cx="11002962" cy="1623218"/>
          </a:xfrm>
        </p:spPr>
        <p:txBody>
          <a:bodyPr anchor="ctr">
            <a:noAutofit/>
          </a:bodyPr>
          <a:lstStyle/>
          <a:p>
            <a:pPr algn="ctr"/>
            <a:r>
              <a:rPr lang="en-US" sz="4800"/>
              <a:t>Click to edit Master title style</a:t>
            </a:r>
            <a:endParaRPr lang="en-US" sz="4800" dirty="0"/>
          </a:p>
        </p:txBody>
      </p:sp>
      <p:sp>
        <p:nvSpPr>
          <p:cNvPr id="19" name="Picture Placeholder 17">
            <a:extLst>
              <a:ext uri="{FF2B5EF4-FFF2-40B4-BE49-F238E27FC236}">
                <a16:creationId xmlns:a16="http://schemas.microsoft.com/office/drawing/2014/main" id="{D1A63A52-1E65-414B-BBC3-D31F515791A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578601" y="1638300"/>
            <a:ext cx="5156200" cy="1892300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ED7E0E1A-1E64-4A9A-9C8B-69486BD1123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9900" y="1638300"/>
            <a:ext cx="5156200" cy="1892300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1E462965-19D7-4A65-B394-9AE76A5B48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9107" y="3864355"/>
            <a:ext cx="5157787" cy="494506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 spc="3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FAEC14D1-0BEA-4D9A-9D96-A56B6A9B07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9107" y="4531139"/>
            <a:ext cx="5157787" cy="2039144"/>
          </a:xfrm>
        </p:spPr>
        <p:txBody>
          <a:bodyPr>
            <a:noAutofit/>
          </a:bodyPr>
          <a:lstStyle/>
          <a:p>
            <a:pPr lvl="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4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1507BB47-1AB4-42F2-99FF-453A0622B8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65107" y="3864355"/>
            <a:ext cx="5183188" cy="494506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 spc="3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14" name="Content Placeholder 6">
            <a:extLst>
              <a:ext uri="{FF2B5EF4-FFF2-40B4-BE49-F238E27FC236}">
                <a16:creationId xmlns:a16="http://schemas.microsoft.com/office/drawing/2014/main" id="{438D6EEA-A0DB-4B5F-8F41-A9C1F2C094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65107" y="4531139"/>
            <a:ext cx="5183188" cy="2039144"/>
          </a:xfrm>
        </p:spPr>
        <p:txBody>
          <a:bodyPr>
            <a:noAutofit/>
          </a:bodyPr>
          <a:lstStyle/>
          <a:p>
            <a:pPr lvl="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4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A4909F59-7529-454A-A1EF-3CC1EADEF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9269" y="6468303"/>
            <a:ext cx="443948" cy="365125"/>
          </a:xfrm>
        </p:spPr>
        <p:txBody>
          <a:bodyPr>
            <a:noAutofit/>
          </a:bodyPr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08345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">
            <a:extLst>
              <a:ext uri="{FF2B5EF4-FFF2-40B4-BE49-F238E27FC236}">
                <a16:creationId xmlns:a16="http://schemas.microsoft.com/office/drawing/2014/main" id="{6186F91B-547E-43BC-9BCE-04619DAAF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1"/>
            <a:ext cx="11002962" cy="1623218"/>
          </a:xfrm>
        </p:spPr>
        <p:txBody>
          <a:bodyPr anchor="ctr">
            <a:noAutofit/>
          </a:bodyPr>
          <a:lstStyle/>
          <a:p>
            <a:pPr algn="ctr"/>
            <a:r>
              <a:rPr lang="en-US" sz="4800"/>
              <a:t>Click to edit Master title style</a:t>
            </a:r>
            <a:endParaRPr lang="en-US" sz="4800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D635DFA1-45D2-4EFE-8BB2-BE966346691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0121" y="3669506"/>
            <a:ext cx="3108326" cy="2566988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2F2918FE-A84E-4303-AEF3-4FD66CDD733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60438" y="1624013"/>
            <a:ext cx="3108325" cy="1892300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Picture Placeholder 23">
            <a:extLst>
              <a:ext uri="{FF2B5EF4-FFF2-40B4-BE49-F238E27FC236}">
                <a16:creationId xmlns:a16="http://schemas.microsoft.com/office/drawing/2014/main" id="{E2401025-9BC9-4BDD-97DA-CA763CF846B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542155" y="1623219"/>
            <a:ext cx="3108325" cy="1892300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6" name="Picture Placeholder 23">
            <a:extLst>
              <a:ext uri="{FF2B5EF4-FFF2-40B4-BE49-F238E27FC236}">
                <a16:creationId xmlns:a16="http://schemas.microsoft.com/office/drawing/2014/main" id="{B7C4AAB6-897A-4ABD-AD50-2D86B197E91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22920" y="1623219"/>
            <a:ext cx="3108325" cy="1892300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9" name="Text Placeholder 27">
            <a:extLst>
              <a:ext uri="{FF2B5EF4-FFF2-40B4-BE49-F238E27FC236}">
                <a16:creationId xmlns:a16="http://schemas.microsoft.com/office/drawing/2014/main" id="{790D65EC-6EB4-4594-91E9-5C3DE7C3BA8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41837" y="3681412"/>
            <a:ext cx="3108326" cy="2566988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0" name="Text Placeholder 27">
            <a:extLst>
              <a:ext uri="{FF2B5EF4-FFF2-40B4-BE49-F238E27FC236}">
                <a16:creationId xmlns:a16="http://schemas.microsoft.com/office/drawing/2014/main" id="{611CF730-D055-47C2-A626-299F429D41B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22919" y="3681412"/>
            <a:ext cx="3108326" cy="2566988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1" name="Slide Number Placeholder 5">
            <a:extLst>
              <a:ext uri="{FF2B5EF4-FFF2-40B4-BE49-F238E27FC236}">
                <a16:creationId xmlns:a16="http://schemas.microsoft.com/office/drawing/2014/main" id="{F09E06A6-BFDD-42BD-BA69-2CD3BEF0F73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549269" y="6468303"/>
            <a:ext cx="443948" cy="365125"/>
          </a:xfrm>
        </p:spPr>
        <p:txBody>
          <a:bodyPr>
            <a:noAutofit/>
          </a:bodyPr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55920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305F96C-D634-4A69-95EC-3D002BD68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365125"/>
            <a:ext cx="11002962" cy="8239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757E98-D0FB-43E3-98BC-711F6A2F53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4519" y="1365813"/>
            <a:ext cx="10989920" cy="48111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A65B72-2E86-4BA3-94F2-3ADFA40B7A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C1F3FD-3DB9-46B7-85E1-E8B8878A40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8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1" r:id="rId3"/>
    <p:sldLayoutId id="2147483651" r:id="rId4"/>
    <p:sldLayoutId id="2147483660" r:id="rId5"/>
    <p:sldLayoutId id="2147483677" r:id="rId6"/>
    <p:sldLayoutId id="2147483666" r:id="rId7"/>
    <p:sldLayoutId id="2147483679" r:id="rId8"/>
    <p:sldLayoutId id="2147483653" r:id="rId9"/>
    <p:sldLayoutId id="2147483678" r:id="rId10"/>
    <p:sldLayoutId id="2147483680" r:id="rId11"/>
  </p:sldLayoutIdLst>
  <p:hf hdr="0" ftr="0" dt="0"/>
  <p:txStyles>
    <p:titleStyle>
      <a:lvl1pPr algn="ctr" defTabSz="914400" rtl="0" eaLnBrk="1" latinLnBrk="0" hangingPunct="1">
        <a:lnSpc>
          <a:spcPct val="10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shingle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8373118-F27D-412D-B19A-2DB8C81015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537CCC-B536-48B0-B893-63FFC2EBD3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CE552F-73E7-48CE-AAB3-E947C535D56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50ACFF-56C3-4453-9BAD-A02FE717F83E}" type="datetimeFigureOut">
              <a:rPr lang="en-US" smtClean="0"/>
              <a:t>10/23/2021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E40B4F-2015-4E9F-BCB3-E0BFA4AF9A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610C3C-BBD3-4864-98E4-5D7B08A627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4A7955-6230-48B4-BD8B-A7C460F759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01594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1" r:id="rId10"/>
    <p:sldLayoutId id="214748369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Relationship Id="rId5" Type="http://schemas.microsoft.com/office/2007/relationships/hdphoto" Target="../media/hdphoto7.wdp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4" Type="http://schemas.microsoft.com/office/2007/relationships/hdphoto" Target="../media/hdphoto8.wdp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microsoft.com/office/2007/relationships/hdphoto" Target="../media/hdphoto1.wdp"/><Relationship Id="rId7" Type="http://schemas.openxmlformats.org/officeDocument/2006/relationships/image" Target="../media/image25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4.png"/><Relationship Id="rId5" Type="http://schemas.openxmlformats.org/officeDocument/2006/relationships/image" Target="../media/image23.svg"/><Relationship Id="rId4" Type="http://schemas.openxmlformats.org/officeDocument/2006/relationships/image" Target="../media/image22.png"/><Relationship Id="rId9" Type="http://schemas.openxmlformats.org/officeDocument/2006/relationships/image" Target="../media/image27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microsoft.com/office/2007/relationships/hdphoto" Target="../media/hdphoto3.wdp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">
            <a:extLst>
              <a:ext uri="{FF2B5EF4-FFF2-40B4-BE49-F238E27FC236}">
                <a16:creationId xmlns:a16="http://schemas.microsoft.com/office/drawing/2014/main" id="{9AB29DBC-55D3-49D9-BB44-4936739C4B5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alphaModFix amt="5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/>
        </p:blipFill>
        <p:spPr/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79DC1498-E692-42BA-B69F-6D37E6CFAC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836" y="1440493"/>
            <a:ext cx="11490325" cy="1829053"/>
          </a:xfrm>
        </p:spPr>
        <p:txBody>
          <a:bodyPr/>
          <a:lstStyle/>
          <a:p>
            <a:r>
              <a:rPr lang="en-US" b="1" dirty="0"/>
              <a:t>PMI LOGISTIC SYSTEM IMPROVEMENT PROPOSAL FOR EMERGENCY WAREHOUSE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AE828D-1E63-455F-949D-0C5454A7FE8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22.10.2021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D865526-EC39-4780-A2A8-274A80A5C1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b"/>
          <a:lstStyle/>
          <a:p>
            <a:r>
              <a:rPr lang="en-US" sz="2400" b="1" dirty="0"/>
              <a:t>BUSINESS INTELLIGENCE</a:t>
            </a:r>
          </a:p>
        </p:txBody>
      </p:sp>
    </p:spTree>
    <p:extLst>
      <p:ext uri="{BB962C8B-B14F-4D97-AF65-F5344CB8AC3E}">
        <p14:creationId xmlns:p14="http://schemas.microsoft.com/office/powerpoint/2010/main" val="39278323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BDE7135-9153-4AEB-AC1F-4B951B7A76F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10</a:t>
            </a:fld>
            <a:endParaRPr lang="en-US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CF902528-478D-4DCC-AFDB-DC86780E44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237448"/>
            <a:ext cx="11002962" cy="625951"/>
          </a:xfrm>
        </p:spPr>
        <p:txBody>
          <a:bodyPr/>
          <a:lstStyle/>
          <a:p>
            <a:r>
              <a:rPr lang="en-US" sz="4000" b="1" dirty="0"/>
              <a:t>GOOD STORING &amp; DISTRIBUTION PRACTICES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DC2CB91-D20E-4587-91F2-CDB501314A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955057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9B6968C-F219-4CC6-9F59-C4AB90786C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955057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BDC2AB47-5318-472A-B67A-E5C4C7A1D56F}"/>
              </a:ext>
            </a:extLst>
          </p:cNvPr>
          <p:cNvSpPr txBox="1">
            <a:spLocks/>
          </p:cNvSpPr>
          <p:nvPr/>
        </p:nvSpPr>
        <p:spPr>
          <a:xfrm>
            <a:off x="4086225" y="662628"/>
            <a:ext cx="4019550" cy="6259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800" kern="1200" cap="all" spc="3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b="1" dirty="0"/>
              <a:t>RECOMMENDATION - WHO</a:t>
            </a:r>
          </a:p>
        </p:txBody>
      </p:sp>
      <p:graphicFrame>
        <p:nvGraphicFramePr>
          <p:cNvPr id="2" name="Table 7">
            <a:extLst>
              <a:ext uri="{FF2B5EF4-FFF2-40B4-BE49-F238E27FC236}">
                <a16:creationId xmlns:a16="http://schemas.microsoft.com/office/drawing/2014/main" id="{DE5F19B9-2822-4CF7-AC9B-E83A2FD6A2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1864941"/>
              </p:ext>
            </p:extLst>
          </p:nvPr>
        </p:nvGraphicFramePr>
        <p:xfrm>
          <a:off x="453719" y="1380236"/>
          <a:ext cx="11143761" cy="4213223"/>
        </p:xfrm>
        <a:graphic>
          <a:graphicData uri="http://schemas.openxmlformats.org/drawingml/2006/table">
            <a:tbl>
              <a:tblPr firstRow="1" bandRow="1">
                <a:tableStyleId>{74C1A8A3-306A-4EB7-A6B1-4F7E0EB9C5D6}</a:tableStyleId>
              </a:tblPr>
              <a:tblGrid>
                <a:gridCol w="2665262">
                  <a:extLst>
                    <a:ext uri="{9D8B030D-6E8A-4147-A177-3AD203B41FA5}">
                      <a16:colId xmlns:a16="http://schemas.microsoft.com/office/drawing/2014/main" val="948344961"/>
                    </a:ext>
                  </a:extLst>
                </a:gridCol>
                <a:gridCol w="4763912">
                  <a:extLst>
                    <a:ext uri="{9D8B030D-6E8A-4147-A177-3AD203B41FA5}">
                      <a16:colId xmlns:a16="http://schemas.microsoft.com/office/drawing/2014/main" val="3411459592"/>
                    </a:ext>
                  </a:extLst>
                </a:gridCol>
                <a:gridCol w="3714587">
                  <a:extLst>
                    <a:ext uri="{9D8B030D-6E8A-4147-A177-3AD203B41FA5}">
                      <a16:colId xmlns:a16="http://schemas.microsoft.com/office/drawing/2014/main" val="1434378121"/>
                    </a:ext>
                  </a:extLst>
                </a:gridCol>
              </a:tblGrid>
              <a:tr h="601889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KEY TOPICS</a:t>
                      </a:r>
                    </a:p>
                  </a:txBody>
                  <a:tcPr>
                    <a:solidFill>
                      <a:schemeClr val="accent5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KEY POINTS</a:t>
                      </a:r>
                    </a:p>
                  </a:txBody>
                  <a:tcPr>
                    <a:solidFill>
                      <a:schemeClr val="accent5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CORRELATION WITH PROJECT</a:t>
                      </a:r>
                    </a:p>
                  </a:txBody>
                  <a:tcPr>
                    <a:solidFill>
                      <a:schemeClr val="accent5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2970554"/>
                  </a:ext>
                </a:extLst>
              </a:tr>
              <a:tr h="601889">
                <a:tc>
                  <a:txBody>
                    <a:bodyPr/>
                    <a:lstStyle/>
                    <a:p>
                      <a:r>
                        <a:rPr lang="en-US" dirty="0"/>
                        <a:t>Quality Management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Clear SOP, risk identification, effective control, system to manage “change, deviation, corrective, and prevention action”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Flow process &amp; SOP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634589"/>
                  </a:ext>
                </a:extLst>
              </a:tr>
              <a:tr h="601889">
                <a:tc>
                  <a:txBody>
                    <a:bodyPr/>
                    <a:lstStyle/>
                    <a:p>
                      <a:r>
                        <a:rPr lang="en-US" dirty="0"/>
                        <a:t>Quality Risk Management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System to assess, control, communicate and review risks identified at all stages in the supply chain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i="1" dirty="0">
                          <a:solidFill>
                            <a:schemeClr val="accent5">
                              <a:lumMod val="50000"/>
                              <a:lumOff val="50000"/>
                            </a:schemeClr>
                          </a:solidFill>
                        </a:rPr>
                        <a:t>Monitored items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7683680"/>
                  </a:ext>
                </a:extLst>
              </a:tr>
              <a:tr h="601889">
                <a:tc>
                  <a:txBody>
                    <a:bodyPr/>
                    <a:lstStyle/>
                    <a:p>
                      <a:r>
                        <a:rPr lang="en-US" dirty="0"/>
                        <a:t>Self-inspection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Self-inspections should be conducted periodically according to an annual schedule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Internal audit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9493478"/>
                  </a:ext>
                </a:extLst>
              </a:tr>
              <a:tr h="601889">
                <a:tc>
                  <a:txBody>
                    <a:bodyPr/>
                    <a:lstStyle/>
                    <a:p>
                      <a:r>
                        <a:rPr lang="en-US" dirty="0"/>
                        <a:t>Stock Control &amp; Rotation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Periodic stock reconciliation, All stocks should be checked regularly for obsolete and expired materials and products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i="1" dirty="0">
                          <a:solidFill>
                            <a:schemeClr val="accent5">
                              <a:lumMod val="50000"/>
                              <a:lumOff val="50000"/>
                            </a:schemeClr>
                          </a:solidFill>
                        </a:rPr>
                        <a:t>Stock update and identification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0818336"/>
                  </a:ext>
                </a:extLst>
              </a:tr>
              <a:tr h="601889">
                <a:tc>
                  <a:txBody>
                    <a:bodyPr/>
                    <a:lstStyle/>
                    <a:p>
                      <a:r>
                        <a:rPr lang="en-US" dirty="0"/>
                        <a:t>Equipment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Computerized systems should be capable of achieving the desired output and results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Database &amp; visualization dashboard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6796681"/>
                  </a:ext>
                </a:extLst>
              </a:tr>
              <a:tr h="601889">
                <a:tc>
                  <a:txBody>
                    <a:bodyPr/>
                    <a:lstStyle/>
                    <a:p>
                      <a:r>
                        <a:rPr lang="en-US" dirty="0"/>
                        <a:t>Documentation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Documentation includes all procedures and records, whether in paper or electronic form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Standardized form, SOP, </a:t>
                      </a:r>
                      <a:r>
                        <a:rPr lang="en-US" dirty="0" err="1"/>
                        <a:t>etc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9366103"/>
                  </a:ext>
                </a:extLst>
              </a:tr>
            </a:tbl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46E13675-606B-4095-955F-EAD3398A548C}"/>
              </a:ext>
            </a:extLst>
          </p:cNvPr>
          <p:cNvSpPr/>
          <p:nvPr/>
        </p:nvSpPr>
        <p:spPr>
          <a:xfrm>
            <a:off x="453719" y="4359057"/>
            <a:ext cx="11143760" cy="588724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7435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BDE7135-9153-4AEB-AC1F-4B951B7A76F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11</a:t>
            </a:fld>
            <a:endParaRPr lang="en-US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CF902528-478D-4DCC-AFDB-DC86780E44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237448"/>
            <a:ext cx="11002962" cy="625951"/>
          </a:xfrm>
        </p:spPr>
        <p:txBody>
          <a:bodyPr/>
          <a:lstStyle/>
          <a:p>
            <a:r>
              <a:rPr lang="en-US" sz="4000" b="1" dirty="0"/>
              <a:t>Disasters logistic management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DC2CB91-D20E-4587-91F2-CDB501314A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955057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9B6968C-F219-4CC6-9F59-C4AB90786C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955057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BDC2AB47-5318-472A-B67A-E5C4C7A1D56F}"/>
              </a:ext>
            </a:extLst>
          </p:cNvPr>
          <p:cNvSpPr txBox="1">
            <a:spLocks/>
          </p:cNvSpPr>
          <p:nvPr/>
        </p:nvSpPr>
        <p:spPr>
          <a:xfrm>
            <a:off x="4086225" y="662628"/>
            <a:ext cx="4019550" cy="6259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800" kern="1200" cap="all" spc="3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b="1" dirty="0"/>
              <a:t>A RECOMMENDATION FOR BNPB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0834D11-EE1F-4AD4-A9B8-D645930DF5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938" t="27944" r="15829" b="17316"/>
          <a:stretch/>
        </p:blipFill>
        <p:spPr>
          <a:xfrm>
            <a:off x="187888" y="1179819"/>
            <a:ext cx="5802803" cy="429405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58F4EFF-1D63-4DDE-9A8C-625484076D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938" t="28071" r="16742" b="16895"/>
          <a:stretch/>
        </p:blipFill>
        <p:spPr>
          <a:xfrm>
            <a:off x="6201311" y="1179818"/>
            <a:ext cx="5657724" cy="429403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69F1BC6-1D88-4D23-A6C9-73BCD38ECD70}"/>
              </a:ext>
            </a:extLst>
          </p:cNvPr>
          <p:cNvSpPr/>
          <p:nvPr/>
        </p:nvSpPr>
        <p:spPr>
          <a:xfrm>
            <a:off x="149062" y="5542601"/>
            <a:ext cx="11844155" cy="107795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Planning start from predicting or determining disaster location, population estimation, list of products needed with quantity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i="1" u="sng" dirty="0">
                <a:solidFill>
                  <a:schemeClr val="accent5">
                    <a:lumMod val="75000"/>
                    <a:lumOff val="25000"/>
                  </a:schemeClr>
                </a:solidFill>
              </a:rPr>
              <a:t>Continue with PMI Warehouse planning</a:t>
            </a:r>
          </a:p>
        </p:txBody>
      </p:sp>
    </p:spTree>
    <p:extLst>
      <p:ext uri="{BB962C8B-B14F-4D97-AF65-F5344CB8AC3E}">
        <p14:creationId xmlns:p14="http://schemas.microsoft.com/office/powerpoint/2010/main" val="2468821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close up of computer code">
            <a:extLst>
              <a:ext uri="{FF2B5EF4-FFF2-40B4-BE49-F238E27FC236}">
                <a16:creationId xmlns:a16="http://schemas.microsoft.com/office/drawing/2014/main" id="{1D5DB266-C804-437C-AED7-3D057820D24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7813" b="7813"/>
          <a:stretch/>
        </p:blipFill>
        <p:spPr/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14AB6F96-E5E8-4B40-A18C-2D078D1C2D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8600" y="5223696"/>
            <a:ext cx="4114800" cy="421480"/>
          </a:xfrm>
        </p:spPr>
        <p:txBody>
          <a:bodyPr>
            <a:normAutofit fontScale="90000"/>
          </a:bodyPr>
          <a:lstStyle/>
          <a:p>
            <a:r>
              <a:rPr lang="en-US" sz="2400" b="1" dirty="0"/>
              <a:t>motivation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AF72BBC-FC90-4B63-96CA-ABED853DBAD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27893" y="1002082"/>
            <a:ext cx="9736214" cy="3851751"/>
          </a:xfrm>
        </p:spPr>
        <p:txBody>
          <a:bodyPr/>
          <a:lstStyle/>
          <a:p>
            <a:pPr algn="just"/>
            <a:r>
              <a:rPr lang="en-US" dirty="0"/>
              <a:t>To </a:t>
            </a:r>
            <a:r>
              <a:rPr lang="en-US" b="1" u="sng" dirty="0">
                <a:solidFill>
                  <a:srgbClr val="92D050"/>
                </a:solidFill>
              </a:rPr>
              <a:t>STRENGTHEN TRANSPARENCY AND ACCOUNTABILITY</a:t>
            </a:r>
            <a:r>
              <a:rPr lang="en-US" dirty="0"/>
              <a:t> of PMI by </a:t>
            </a:r>
            <a:r>
              <a:rPr lang="en-US" b="1" i="1" u="sng" dirty="0">
                <a:solidFill>
                  <a:srgbClr val="FFC000"/>
                </a:solidFill>
              </a:rPr>
              <a:t>Enhancing logistic system</a:t>
            </a:r>
            <a:r>
              <a:rPr lang="en-US" dirty="0"/>
              <a:t>, to control and monitor </a:t>
            </a:r>
            <a:r>
              <a:rPr lang="en-US" b="1" i="1" u="sng" dirty="0">
                <a:solidFill>
                  <a:schemeClr val="accent5">
                    <a:lumMod val="25000"/>
                    <a:lumOff val="75000"/>
                  </a:schemeClr>
                </a:solidFill>
              </a:rPr>
              <a:t>stock movement</a:t>
            </a:r>
            <a:r>
              <a:rPr lang="en-US" dirty="0"/>
              <a:t> from receiving, keeping / storing, and distribution / dispatch. The output will be taken at decision making process </a:t>
            </a:r>
            <a:r>
              <a:rPr lang="en-US" sz="2400" i="1" dirty="0"/>
              <a:t>(Manual </a:t>
            </a:r>
            <a:r>
              <a:rPr lang="en-US" sz="2400" i="1" dirty="0" err="1"/>
              <a:t>Logistik</a:t>
            </a:r>
            <a:r>
              <a:rPr lang="en-US" sz="2400" i="1" dirty="0"/>
              <a:t> PMI)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397791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close up of computer code">
            <a:extLst>
              <a:ext uri="{FF2B5EF4-FFF2-40B4-BE49-F238E27FC236}">
                <a16:creationId xmlns:a16="http://schemas.microsoft.com/office/drawing/2014/main" id="{A596BF19-CC58-4709-B5D6-3FC378FDC7B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0370" r="20370"/>
          <a:stretch/>
        </p:blipFill>
        <p:spPr/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156CAF1-214F-4566-9B0D-DACA1063E8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02680" y="4393374"/>
            <a:ext cx="2834640" cy="365125"/>
          </a:xfrm>
        </p:spPr>
        <p:txBody>
          <a:bodyPr/>
          <a:lstStyle/>
          <a:p>
            <a:r>
              <a:rPr lang="en-US" dirty="0"/>
              <a:t>Let’s Dive In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6A5C12-E784-444E-B868-DE2AE8574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13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22F2E1-AB18-4AD6-BDF0-75A8BE525B6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1910" t="25205" r="4642" b="40639"/>
          <a:stretch/>
        </p:blipFill>
        <p:spPr>
          <a:xfrm>
            <a:off x="-1" y="0"/>
            <a:ext cx="6095999" cy="6867922"/>
          </a:xfrm>
          <a:prstGeom prst="rect">
            <a:avLst/>
          </a:prstGeom>
        </p:spPr>
      </p:pic>
      <p:sp>
        <p:nvSpPr>
          <p:cNvPr id="7" name="Right Triangle 6">
            <a:extLst>
              <a:ext uri="{FF2B5EF4-FFF2-40B4-BE49-F238E27FC236}">
                <a16:creationId xmlns:a16="http://schemas.microsoft.com/office/drawing/2014/main" id="{310745FF-0322-4D0D-B460-A05011E2DB3F}"/>
              </a:ext>
            </a:extLst>
          </p:cNvPr>
          <p:cNvSpPr/>
          <p:nvPr/>
        </p:nvSpPr>
        <p:spPr>
          <a:xfrm rot="16200000">
            <a:off x="1730937" y="2502860"/>
            <a:ext cx="6867922" cy="1862201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8" y="2588547"/>
            <a:ext cx="5770326" cy="1661297"/>
          </a:xfrm>
        </p:spPr>
        <p:txBody>
          <a:bodyPr anchor="t">
            <a:normAutofit/>
          </a:bodyPr>
          <a:lstStyle/>
          <a:p>
            <a:r>
              <a:rPr lang="en-US" dirty="0"/>
              <a:t>SOLUTION</a:t>
            </a:r>
          </a:p>
        </p:txBody>
      </p:sp>
    </p:spTree>
    <p:extLst>
      <p:ext uri="{BB962C8B-B14F-4D97-AF65-F5344CB8AC3E}">
        <p14:creationId xmlns:p14="http://schemas.microsoft.com/office/powerpoint/2010/main" val="38575743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A5D2A43-E613-4861-B777-A0FBFF4745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607800" y="0"/>
            <a:ext cx="584200" cy="584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78E9E76-0170-4D84-BCC3-07E8CC1CF3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273800"/>
            <a:ext cx="584200" cy="584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F9FE27-70E1-44B2-A8D4-22B1FBB9F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A4A7955-6230-48B4-BD8B-A7C460F7594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515E1EA5-44B4-4F71-9348-C1ED402144F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Balanced scorecard slide 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3D874C-0782-47D0-BFB8-C21752348719}"/>
              </a:ext>
            </a:extLst>
          </p:cNvPr>
          <p:cNvSpPr txBox="1"/>
          <p:nvPr/>
        </p:nvSpPr>
        <p:spPr>
          <a:xfrm>
            <a:off x="1463904" y="292100"/>
            <a:ext cx="9264193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IMPROVEMENT PROPOSAL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35A73A2B-C92A-4D55-A0FF-1E363B4E051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3046650"/>
              </p:ext>
            </p:extLst>
          </p:nvPr>
        </p:nvGraphicFramePr>
        <p:xfrm>
          <a:off x="867078" y="1302808"/>
          <a:ext cx="10486721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DB3154BD-4A74-4EB5-923A-8C7C92CE723C}"/>
              </a:ext>
            </a:extLst>
          </p:cNvPr>
          <p:cNvSpPr txBox="1">
            <a:spLocks/>
          </p:cNvSpPr>
          <p:nvPr/>
        </p:nvSpPr>
        <p:spPr>
          <a:xfrm>
            <a:off x="867077" y="1302808"/>
            <a:ext cx="1713285" cy="494506"/>
          </a:xfrm>
          <a:prstGeom prst="rect">
            <a:avLst/>
          </a:prstGeom>
          <a:solidFill>
            <a:srgbClr val="FFC000"/>
          </a:solidFill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spc="300" dirty="0"/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11281947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A5D2A43-E613-4861-B777-A0FBFF4745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607800" y="0"/>
            <a:ext cx="584200" cy="584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78E9E76-0170-4D84-BCC3-07E8CC1CF3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273800"/>
            <a:ext cx="584200" cy="584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F9FE27-70E1-44B2-A8D4-22B1FBB9F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A4A7955-6230-48B4-BD8B-A7C460F7594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515E1EA5-44B4-4F71-9348-C1ED402144F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Balanced scorecard slide 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3D874C-0782-47D0-BFB8-C21752348719}"/>
              </a:ext>
            </a:extLst>
          </p:cNvPr>
          <p:cNvSpPr txBox="1"/>
          <p:nvPr/>
        </p:nvSpPr>
        <p:spPr>
          <a:xfrm>
            <a:off x="1463904" y="292100"/>
            <a:ext cx="9264193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IMPROVEMENT PROPOSAL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7BD5FA1E-A4C2-43A9-8B8D-A583E421090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86248690"/>
              </p:ext>
            </p:extLst>
          </p:nvPr>
        </p:nvGraphicFramePr>
        <p:xfrm>
          <a:off x="1463905" y="1835011"/>
          <a:ext cx="9264192" cy="20611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6D6B777-B0CA-46DD-9977-8C3B0733A943}"/>
              </a:ext>
            </a:extLst>
          </p:cNvPr>
          <p:cNvCxnSpPr>
            <a:cxnSpLocks/>
          </p:cNvCxnSpPr>
          <p:nvPr/>
        </p:nvCxnSpPr>
        <p:spPr>
          <a:xfrm>
            <a:off x="676405" y="3767940"/>
            <a:ext cx="1067739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F3723C9-B057-4F68-9CFB-39FEE72D41C4}"/>
              </a:ext>
            </a:extLst>
          </p:cNvPr>
          <p:cNvSpPr txBox="1">
            <a:spLocks/>
          </p:cNvSpPr>
          <p:nvPr/>
        </p:nvSpPr>
        <p:spPr>
          <a:xfrm>
            <a:off x="584200" y="1587757"/>
            <a:ext cx="4917085" cy="494506"/>
          </a:xfrm>
          <a:prstGeom prst="rect">
            <a:avLst/>
          </a:prstGeom>
        </p:spPr>
        <p:txBody>
          <a:bodyPr anchor="ctr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spc="300" dirty="0"/>
              <a:t>CURRENT – From PMI Logistic Manual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132998DE-5488-4D41-B7DE-430D21EF8607}"/>
              </a:ext>
            </a:extLst>
          </p:cNvPr>
          <p:cNvSpPr txBox="1">
            <a:spLocks/>
          </p:cNvSpPr>
          <p:nvPr/>
        </p:nvSpPr>
        <p:spPr>
          <a:xfrm>
            <a:off x="584200" y="3767940"/>
            <a:ext cx="4917085" cy="49450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700" b="1" spc="300" dirty="0"/>
              <a:t>PROPOSAL</a:t>
            </a:r>
          </a:p>
        </p:txBody>
      </p:sp>
      <p:sp>
        <p:nvSpPr>
          <p:cNvPr id="3" name="Flowchart: Multidocument 2">
            <a:extLst>
              <a:ext uri="{FF2B5EF4-FFF2-40B4-BE49-F238E27FC236}">
                <a16:creationId xmlns:a16="http://schemas.microsoft.com/office/drawing/2014/main" id="{43D76DB3-18A2-412F-92B9-83887453F3ED}"/>
              </a:ext>
            </a:extLst>
          </p:cNvPr>
          <p:cNvSpPr/>
          <p:nvPr/>
        </p:nvSpPr>
        <p:spPr>
          <a:xfrm>
            <a:off x="1845945" y="4177703"/>
            <a:ext cx="864295" cy="614965"/>
          </a:xfrm>
          <a:prstGeom prst="flowChartMultidocument">
            <a:avLst/>
          </a:prstGeom>
          <a:solidFill>
            <a:schemeClr val="accent5">
              <a:lumMod val="50000"/>
              <a:lumOff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GRN</a:t>
            </a:r>
          </a:p>
        </p:txBody>
      </p:sp>
      <p:sp>
        <p:nvSpPr>
          <p:cNvPr id="12" name="Flowchart: Multidocument 11">
            <a:extLst>
              <a:ext uri="{FF2B5EF4-FFF2-40B4-BE49-F238E27FC236}">
                <a16:creationId xmlns:a16="http://schemas.microsoft.com/office/drawing/2014/main" id="{3B68E5FB-AC5D-44AB-8DC4-6FD2DBDE6860}"/>
              </a:ext>
            </a:extLst>
          </p:cNvPr>
          <p:cNvSpPr/>
          <p:nvPr/>
        </p:nvSpPr>
        <p:spPr>
          <a:xfrm>
            <a:off x="5776317" y="4630832"/>
            <a:ext cx="864295" cy="614965"/>
          </a:xfrm>
          <a:prstGeom prst="flowChartMultidocument">
            <a:avLst/>
          </a:prstGeom>
          <a:solidFill>
            <a:schemeClr val="accent5">
              <a:lumMod val="50000"/>
              <a:lumOff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GDN</a:t>
            </a:r>
          </a:p>
        </p:txBody>
      </p:sp>
      <p:sp>
        <p:nvSpPr>
          <p:cNvPr id="6" name="Cylinder 5">
            <a:extLst>
              <a:ext uri="{FF2B5EF4-FFF2-40B4-BE49-F238E27FC236}">
                <a16:creationId xmlns:a16="http://schemas.microsoft.com/office/drawing/2014/main" id="{BE1AC832-72B6-4824-B8C6-A18AB8512B1C}"/>
              </a:ext>
            </a:extLst>
          </p:cNvPr>
          <p:cNvSpPr/>
          <p:nvPr/>
        </p:nvSpPr>
        <p:spPr>
          <a:xfrm>
            <a:off x="3938092" y="4630832"/>
            <a:ext cx="914400" cy="61496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Database</a:t>
            </a:r>
          </a:p>
        </p:txBody>
      </p:sp>
      <p:sp>
        <p:nvSpPr>
          <p:cNvPr id="15" name="Flowchart: Multidocument 14">
            <a:extLst>
              <a:ext uri="{FF2B5EF4-FFF2-40B4-BE49-F238E27FC236}">
                <a16:creationId xmlns:a16="http://schemas.microsoft.com/office/drawing/2014/main" id="{887AD148-3FF8-4D73-AE4B-B5062D3AA2CD}"/>
              </a:ext>
            </a:extLst>
          </p:cNvPr>
          <p:cNvSpPr/>
          <p:nvPr/>
        </p:nvSpPr>
        <p:spPr>
          <a:xfrm>
            <a:off x="1845944" y="5036322"/>
            <a:ext cx="864295" cy="614965"/>
          </a:xfrm>
          <a:prstGeom prst="flowChartMultidocument">
            <a:avLst/>
          </a:prstGeom>
          <a:solidFill>
            <a:schemeClr val="accent5">
              <a:lumMod val="50000"/>
              <a:lumOff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W/H Plan</a:t>
            </a:r>
          </a:p>
        </p:txBody>
      </p:sp>
      <p:sp>
        <p:nvSpPr>
          <p:cNvPr id="16" name="Flowchart: Multidocument 15">
            <a:extLst>
              <a:ext uri="{FF2B5EF4-FFF2-40B4-BE49-F238E27FC236}">
                <a16:creationId xmlns:a16="http://schemas.microsoft.com/office/drawing/2014/main" id="{1CA9F297-D3D3-4170-9B3A-5C4F9204E037}"/>
              </a:ext>
            </a:extLst>
          </p:cNvPr>
          <p:cNvSpPr/>
          <p:nvPr/>
        </p:nvSpPr>
        <p:spPr>
          <a:xfrm>
            <a:off x="2962852" y="5741384"/>
            <a:ext cx="864295" cy="614965"/>
          </a:xfrm>
          <a:prstGeom prst="flowChartMultidocument">
            <a:avLst/>
          </a:prstGeom>
          <a:solidFill>
            <a:srgbClr val="92D050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Bin Card</a:t>
            </a:r>
          </a:p>
        </p:txBody>
      </p:sp>
      <p:sp>
        <p:nvSpPr>
          <p:cNvPr id="17" name="Flowchart: Multidocument 16">
            <a:extLst>
              <a:ext uri="{FF2B5EF4-FFF2-40B4-BE49-F238E27FC236}">
                <a16:creationId xmlns:a16="http://schemas.microsoft.com/office/drawing/2014/main" id="{7C154415-61BB-47D2-AC6A-DCAA3EF68CD3}"/>
              </a:ext>
            </a:extLst>
          </p:cNvPr>
          <p:cNvSpPr/>
          <p:nvPr/>
        </p:nvSpPr>
        <p:spPr>
          <a:xfrm>
            <a:off x="4886901" y="5741384"/>
            <a:ext cx="864295" cy="614965"/>
          </a:xfrm>
          <a:prstGeom prst="flowChartMultidocument">
            <a:avLst/>
          </a:prstGeom>
          <a:solidFill>
            <a:srgbClr val="92D050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Stock Card</a:t>
            </a: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4368D0D4-A3DB-442D-ADC0-B17BBCB02FDA}"/>
              </a:ext>
            </a:extLst>
          </p:cNvPr>
          <p:cNvCxnSpPr>
            <a:cxnSpLocks/>
            <a:stCxn id="3" idx="3"/>
            <a:endCxn id="6" idx="2"/>
          </p:cNvCxnSpPr>
          <p:nvPr/>
        </p:nvCxnSpPr>
        <p:spPr>
          <a:xfrm>
            <a:off x="2710240" y="4485186"/>
            <a:ext cx="1227852" cy="45312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5DBFE7B0-55CC-49A6-8A7B-CC2BF57E2DBB}"/>
              </a:ext>
            </a:extLst>
          </p:cNvPr>
          <p:cNvCxnSpPr>
            <a:cxnSpLocks/>
            <a:stCxn id="15" idx="3"/>
            <a:endCxn id="6" idx="2"/>
          </p:cNvCxnSpPr>
          <p:nvPr/>
        </p:nvCxnSpPr>
        <p:spPr>
          <a:xfrm flipV="1">
            <a:off x="2710239" y="4938315"/>
            <a:ext cx="1227853" cy="40549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711646FA-0E24-4CFB-9D9C-37B476850A64}"/>
              </a:ext>
            </a:extLst>
          </p:cNvPr>
          <p:cNvCxnSpPr>
            <a:cxnSpLocks/>
            <a:stCxn id="6" idx="3"/>
            <a:endCxn id="17" idx="0"/>
          </p:cNvCxnSpPr>
          <p:nvPr/>
        </p:nvCxnSpPr>
        <p:spPr>
          <a:xfrm rot="16200000" flipH="1">
            <a:off x="4639107" y="5001981"/>
            <a:ext cx="495587" cy="98321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AD48023F-2D26-463E-90BA-5946FFA00E99}"/>
              </a:ext>
            </a:extLst>
          </p:cNvPr>
          <p:cNvCxnSpPr>
            <a:cxnSpLocks/>
            <a:stCxn id="6" idx="3"/>
            <a:endCxn id="16" idx="0"/>
          </p:cNvCxnSpPr>
          <p:nvPr/>
        </p:nvCxnSpPr>
        <p:spPr>
          <a:xfrm rot="5400000">
            <a:off x="3677083" y="5023174"/>
            <a:ext cx="495587" cy="94083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68AD560E-AAB1-4A40-B244-17D76962C1E3}"/>
              </a:ext>
            </a:extLst>
          </p:cNvPr>
          <p:cNvCxnSpPr>
            <a:cxnSpLocks/>
            <a:stCxn id="12" idx="1"/>
            <a:endCxn id="6" idx="4"/>
          </p:cNvCxnSpPr>
          <p:nvPr/>
        </p:nvCxnSpPr>
        <p:spPr>
          <a:xfrm flipH="1">
            <a:off x="4852492" y="4938315"/>
            <a:ext cx="9238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7" name="Table 37">
            <a:extLst>
              <a:ext uri="{FF2B5EF4-FFF2-40B4-BE49-F238E27FC236}">
                <a16:creationId xmlns:a16="http://schemas.microsoft.com/office/drawing/2014/main" id="{ACD5A70B-4707-4CDA-8127-814BB14D24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7197327"/>
              </p:ext>
            </p:extLst>
          </p:nvPr>
        </p:nvGraphicFramePr>
        <p:xfrm>
          <a:off x="6836071" y="4064619"/>
          <a:ext cx="4771728" cy="2209181"/>
        </p:xfrm>
        <a:graphic>
          <a:graphicData uri="http://schemas.openxmlformats.org/drawingml/2006/table">
            <a:tbl>
              <a:tblPr firstRow="1" bandRow="1">
                <a:tableStyleId>{74C1A8A3-306A-4EB7-A6B1-4F7E0EB9C5D6}</a:tableStyleId>
              </a:tblPr>
              <a:tblGrid>
                <a:gridCol w="1590576">
                  <a:extLst>
                    <a:ext uri="{9D8B030D-6E8A-4147-A177-3AD203B41FA5}">
                      <a16:colId xmlns:a16="http://schemas.microsoft.com/office/drawing/2014/main" val="160052314"/>
                    </a:ext>
                  </a:extLst>
                </a:gridCol>
                <a:gridCol w="1590576">
                  <a:extLst>
                    <a:ext uri="{9D8B030D-6E8A-4147-A177-3AD203B41FA5}">
                      <a16:colId xmlns:a16="http://schemas.microsoft.com/office/drawing/2014/main" val="4178899788"/>
                    </a:ext>
                  </a:extLst>
                </a:gridCol>
                <a:gridCol w="1590576">
                  <a:extLst>
                    <a:ext uri="{9D8B030D-6E8A-4147-A177-3AD203B41FA5}">
                      <a16:colId xmlns:a16="http://schemas.microsoft.com/office/drawing/2014/main" val="3389447701"/>
                    </a:ext>
                  </a:extLst>
                </a:gridCol>
              </a:tblGrid>
              <a:tr h="38038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CURRENT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NEXT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5431154"/>
                  </a:ext>
                </a:extLst>
              </a:tr>
              <a:tr h="1125056">
                <a:tc>
                  <a:txBody>
                    <a:bodyPr/>
                    <a:lstStyle/>
                    <a:p>
                      <a:r>
                        <a:rPr lang="en-US" dirty="0"/>
                        <a:t>INPUT</a:t>
                      </a:r>
                    </a:p>
                    <a:p>
                      <a:r>
                        <a:rPr lang="en-US" sz="1600" dirty="0"/>
                        <a:t>(Fewer process)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GRN, GDN, BIN Card, Stock Card, Stock Report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GRN, GDN, and W/H Plan (Initial stage)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4818233"/>
                  </a:ext>
                </a:extLst>
              </a:tr>
              <a:tr h="380381">
                <a:tc>
                  <a:txBody>
                    <a:bodyPr/>
                    <a:lstStyle/>
                    <a:p>
                      <a:r>
                        <a:rPr lang="en-US" dirty="0"/>
                        <a:t>AUTO PROCESS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Stock Card</a:t>
                      </a:r>
                    </a:p>
                    <a:p>
                      <a:r>
                        <a:rPr lang="en-US" dirty="0"/>
                        <a:t>Bin Card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0711678"/>
                  </a:ext>
                </a:extLst>
              </a:tr>
            </a:tbl>
          </a:graphicData>
        </a:graphic>
      </p:graphicFrame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D0A11F37-7E62-45B9-8648-1947EFC98791}"/>
              </a:ext>
            </a:extLst>
          </p:cNvPr>
          <p:cNvSpPr txBox="1">
            <a:spLocks/>
          </p:cNvSpPr>
          <p:nvPr/>
        </p:nvSpPr>
        <p:spPr>
          <a:xfrm>
            <a:off x="584201" y="1066124"/>
            <a:ext cx="3811092" cy="494506"/>
          </a:xfrm>
          <a:prstGeom prst="rect">
            <a:avLst/>
          </a:prstGeom>
          <a:solidFill>
            <a:srgbClr val="FFC000"/>
          </a:solidFill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spc="300" dirty="0"/>
              <a:t>DATA BASE IMPROVEMENT</a:t>
            </a:r>
          </a:p>
        </p:txBody>
      </p:sp>
    </p:spTree>
    <p:extLst>
      <p:ext uri="{BB962C8B-B14F-4D97-AF65-F5344CB8AC3E}">
        <p14:creationId xmlns:p14="http://schemas.microsoft.com/office/powerpoint/2010/main" val="34826539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A5D2A43-E613-4861-B777-A0FBFF4745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607800" y="0"/>
            <a:ext cx="584200" cy="584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78E9E76-0170-4D84-BCC3-07E8CC1CF3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273800"/>
            <a:ext cx="584200" cy="584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F9FE27-70E1-44B2-A8D4-22B1FBB9F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A4A7955-6230-48B4-BD8B-A7C460F7594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515E1EA5-44B4-4F71-9348-C1ED402144F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Balanced scorecard slide 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3D874C-0782-47D0-BFB8-C21752348719}"/>
              </a:ext>
            </a:extLst>
          </p:cNvPr>
          <p:cNvSpPr txBox="1"/>
          <p:nvPr/>
        </p:nvSpPr>
        <p:spPr>
          <a:xfrm>
            <a:off x="1463904" y="292100"/>
            <a:ext cx="9264193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DASHBOARD PROPOSAL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853F2434-5588-4673-A482-C886C3705D46}"/>
              </a:ext>
            </a:extLst>
          </p:cNvPr>
          <p:cNvSpPr txBox="1">
            <a:spLocks/>
          </p:cNvSpPr>
          <p:nvPr/>
        </p:nvSpPr>
        <p:spPr>
          <a:xfrm>
            <a:off x="584201" y="1066124"/>
            <a:ext cx="3811092" cy="494506"/>
          </a:xfrm>
          <a:prstGeom prst="rect">
            <a:avLst/>
          </a:prstGeom>
          <a:solidFill>
            <a:srgbClr val="FFC000"/>
          </a:solidFill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spc="300" dirty="0"/>
              <a:t>MVP LIST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31DA0472-9881-4F36-8687-8A99035E7F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5961134"/>
              </p:ext>
            </p:extLst>
          </p:nvPr>
        </p:nvGraphicFramePr>
        <p:xfrm>
          <a:off x="363256" y="1753645"/>
          <a:ext cx="11448788" cy="4086958"/>
        </p:xfrm>
        <a:graphic>
          <a:graphicData uri="http://schemas.openxmlformats.org/drawingml/2006/table">
            <a:tbl>
              <a:tblPr>
                <a:tableStyleId>{EB344D84-9AFB-497E-A393-DC336BA19D2E}</a:tableStyleId>
              </a:tblPr>
              <a:tblGrid>
                <a:gridCol w="769777">
                  <a:extLst>
                    <a:ext uri="{9D8B030D-6E8A-4147-A177-3AD203B41FA5}">
                      <a16:colId xmlns:a16="http://schemas.microsoft.com/office/drawing/2014/main" val="3723281427"/>
                    </a:ext>
                  </a:extLst>
                </a:gridCol>
                <a:gridCol w="812181">
                  <a:extLst>
                    <a:ext uri="{9D8B030D-6E8A-4147-A177-3AD203B41FA5}">
                      <a16:colId xmlns:a16="http://schemas.microsoft.com/office/drawing/2014/main" val="1417071227"/>
                    </a:ext>
                  </a:extLst>
                </a:gridCol>
                <a:gridCol w="4491450">
                  <a:extLst>
                    <a:ext uri="{9D8B030D-6E8A-4147-A177-3AD203B41FA5}">
                      <a16:colId xmlns:a16="http://schemas.microsoft.com/office/drawing/2014/main" val="741610636"/>
                    </a:ext>
                  </a:extLst>
                </a:gridCol>
                <a:gridCol w="678446">
                  <a:extLst>
                    <a:ext uri="{9D8B030D-6E8A-4147-A177-3AD203B41FA5}">
                      <a16:colId xmlns:a16="http://schemas.microsoft.com/office/drawing/2014/main" val="3355619221"/>
                    </a:ext>
                  </a:extLst>
                </a:gridCol>
                <a:gridCol w="678446">
                  <a:extLst>
                    <a:ext uri="{9D8B030D-6E8A-4147-A177-3AD203B41FA5}">
                      <a16:colId xmlns:a16="http://schemas.microsoft.com/office/drawing/2014/main" val="1134660108"/>
                    </a:ext>
                  </a:extLst>
                </a:gridCol>
                <a:gridCol w="678446">
                  <a:extLst>
                    <a:ext uri="{9D8B030D-6E8A-4147-A177-3AD203B41FA5}">
                      <a16:colId xmlns:a16="http://schemas.microsoft.com/office/drawing/2014/main" val="1167716475"/>
                    </a:ext>
                  </a:extLst>
                </a:gridCol>
                <a:gridCol w="678446">
                  <a:extLst>
                    <a:ext uri="{9D8B030D-6E8A-4147-A177-3AD203B41FA5}">
                      <a16:colId xmlns:a16="http://schemas.microsoft.com/office/drawing/2014/main" val="718882836"/>
                    </a:ext>
                  </a:extLst>
                </a:gridCol>
                <a:gridCol w="678446">
                  <a:extLst>
                    <a:ext uri="{9D8B030D-6E8A-4147-A177-3AD203B41FA5}">
                      <a16:colId xmlns:a16="http://schemas.microsoft.com/office/drawing/2014/main" val="1151375964"/>
                    </a:ext>
                  </a:extLst>
                </a:gridCol>
                <a:gridCol w="678446">
                  <a:extLst>
                    <a:ext uri="{9D8B030D-6E8A-4147-A177-3AD203B41FA5}">
                      <a16:colId xmlns:a16="http://schemas.microsoft.com/office/drawing/2014/main" val="2294149569"/>
                    </a:ext>
                  </a:extLst>
                </a:gridCol>
                <a:gridCol w="678446">
                  <a:extLst>
                    <a:ext uri="{9D8B030D-6E8A-4147-A177-3AD203B41FA5}">
                      <a16:colId xmlns:a16="http://schemas.microsoft.com/office/drawing/2014/main" val="2575276391"/>
                    </a:ext>
                  </a:extLst>
                </a:gridCol>
                <a:gridCol w="626258">
                  <a:extLst>
                    <a:ext uri="{9D8B030D-6E8A-4147-A177-3AD203B41FA5}">
                      <a16:colId xmlns:a16="http://schemas.microsoft.com/office/drawing/2014/main" val="1812729769"/>
                    </a:ext>
                  </a:extLst>
                </a:gridCol>
              </a:tblGrid>
              <a:tr h="57118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CATEGORY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89" marR="8489" marT="8489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PROCESS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89" marR="8489" marT="8489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MVP LIST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89" marR="8489" marT="8489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VALUE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89" marR="8489" marT="8489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WEIGHT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89" marR="8489" marT="8489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QTY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89" marR="8489" marT="8489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PROVINCE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89" marR="8489" marT="8489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W/H</a:t>
                      </a:r>
                    </a:p>
                  </a:txBody>
                  <a:tcPr marL="8489" marR="8489" marT="8489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PRODUCT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89" marR="8489" marT="8489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TIME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89" marR="8489" marT="8489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STATUS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89" marR="8489" marT="8489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3554322"/>
                  </a:ext>
                </a:extLst>
              </a:tr>
              <a:tr h="285593">
                <a:tc rowSpan="7"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effectLst/>
                        </a:rPr>
                        <a:t>GENERAL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89" marR="8489" marT="8489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89" marR="8489" marT="8489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200" u="none" strike="noStrike" dirty="0">
                          <a:effectLst/>
                        </a:rPr>
                        <a:t>Incoming donation by province</a:t>
                      </a:r>
                      <a:endParaRPr lang="it-IT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89" marR="8489" marT="8489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89" marR="8489" marT="8489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89" marR="8489" marT="8489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89" marR="8489" marT="8489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89" marR="8489" marT="8489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89" marR="8489" marT="8489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89" marR="8489" marT="8489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89" marR="8489" marT="8489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Applied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89" marR="8489" marT="8489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429925647"/>
                  </a:ext>
                </a:extLst>
              </a:tr>
              <a:tr h="28559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89" marR="8489" marT="84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v-SE" sz="1200" u="none" strike="noStrike" dirty="0">
                          <a:effectLst/>
                        </a:rPr>
                        <a:t>Outcoming donation by province</a:t>
                      </a:r>
                      <a:endParaRPr lang="sv-SE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89" marR="8489" marT="84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89" marR="8489" marT="84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89" marR="8489" marT="8489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89" marR="8489" marT="84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89" marR="8489" marT="8489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89" marR="8489" marT="8489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89" marR="8489" marT="8489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89" marR="8489" marT="84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Applied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89" marR="8489" marT="8489" marB="0" anchor="ctr"/>
                </a:tc>
                <a:extLst>
                  <a:ext uri="{0D108BD9-81ED-4DB2-BD59-A6C34878D82A}">
                    <a16:rowId xmlns:a16="http://schemas.microsoft.com/office/drawing/2014/main" val="2949838669"/>
                  </a:ext>
                </a:extLst>
              </a:tr>
              <a:tr h="28559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89" marR="8489" marT="84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Total donation amount received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89" marR="8489" marT="84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89" marR="8489" marT="84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89" marR="8489" marT="8489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89" marR="8489" marT="84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89" marR="8489" marT="8489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89" marR="8489" marT="8489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89" marR="8489" marT="8489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89" marR="8489" marT="84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Applied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89" marR="8489" marT="8489" marB="0" anchor="ctr"/>
                </a:tc>
                <a:extLst>
                  <a:ext uri="{0D108BD9-81ED-4DB2-BD59-A6C34878D82A}">
                    <a16:rowId xmlns:a16="http://schemas.microsoft.com/office/drawing/2014/main" val="2149152688"/>
                  </a:ext>
                </a:extLst>
              </a:tr>
              <a:tr h="28559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89" marR="8489" marT="84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Total donation amount distributed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89" marR="8489" marT="84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89" marR="8489" marT="84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89" marR="8489" marT="8489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89" marR="8489" marT="84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89" marR="8489" marT="8489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89" marR="8489" marT="8489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89" marR="8489" marT="8489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89" marR="8489" marT="84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Applied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89" marR="8489" marT="8489" marB="0" anchor="ctr"/>
                </a:tc>
                <a:extLst>
                  <a:ext uri="{0D108BD9-81ED-4DB2-BD59-A6C34878D82A}">
                    <a16:rowId xmlns:a16="http://schemas.microsoft.com/office/drawing/2014/main" val="1991997813"/>
                  </a:ext>
                </a:extLst>
              </a:tr>
              <a:tr h="28559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89" marR="8489" marT="84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Incoming donation amount by product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89" marR="8489" marT="84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89" marR="8489" marT="84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89" marR="8489" marT="8489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89" marR="8489" marT="8489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89" marR="8489" marT="8489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89" marR="8489" marT="84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89" marR="8489" marT="8489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89" marR="8489" marT="84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Applied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89" marR="8489" marT="8489" marB="0" anchor="ctr"/>
                </a:tc>
                <a:extLst>
                  <a:ext uri="{0D108BD9-81ED-4DB2-BD59-A6C34878D82A}">
                    <a16:rowId xmlns:a16="http://schemas.microsoft.com/office/drawing/2014/main" val="1840412531"/>
                  </a:ext>
                </a:extLst>
              </a:tr>
              <a:tr h="28559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89" marR="8489" marT="84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Outcoming donation amount by product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89" marR="8489" marT="84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89" marR="8489" marT="84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89" marR="8489" marT="8489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89" marR="8489" marT="8489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89" marR="8489" marT="8489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89" marR="8489" marT="84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89" marR="8489" marT="8489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89" marR="8489" marT="84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Applied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89" marR="8489" marT="8489" marB="0" anchor="ctr"/>
                </a:tc>
                <a:extLst>
                  <a:ext uri="{0D108BD9-81ED-4DB2-BD59-A6C34878D82A}">
                    <a16:rowId xmlns:a16="http://schemas.microsoft.com/office/drawing/2014/main" val="2142532506"/>
                  </a:ext>
                </a:extLst>
              </a:tr>
              <a:tr h="28559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89" marR="8489" marT="8489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Outcoming donation by monthly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89" marR="8489" marT="8489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89" marR="8489" marT="8489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89" marR="8489" marT="8489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89" marR="8489" marT="8489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89" marR="8489" marT="8489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89" marR="8489" marT="8489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89" marR="8489" marT="8489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89" marR="8489" marT="8489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Applied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89" marR="8489" marT="8489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01624940"/>
                  </a:ext>
                </a:extLst>
              </a:tr>
              <a:tr h="285593"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effectLst/>
                        </a:rPr>
                        <a:t>LOGISTIC CONTROL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89" marR="8489" marT="8489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Incoming / Outcoming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89" marR="8489" marT="8489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v-SE" sz="1200" u="none" strike="noStrike" dirty="0">
                          <a:effectLst/>
                        </a:rPr>
                        <a:t>Monthly receiving / distribution by product</a:t>
                      </a:r>
                      <a:endParaRPr lang="sv-SE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89" marR="8489" marT="8489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89" marR="8489" marT="8489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89" marR="8489" marT="8489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89" marR="8489" marT="8489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89" marR="8489" marT="8489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89" marR="8489" marT="8489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89" marR="8489" marT="8489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89" marR="8489" marT="8489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Applied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89" marR="8489" marT="8489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633340657"/>
                  </a:ext>
                </a:extLst>
              </a:tr>
              <a:tr h="28559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Storing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89" marR="8489" marT="84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v-SE" sz="1200" u="none" strike="noStrike" dirty="0">
                          <a:effectLst/>
                        </a:rPr>
                        <a:t>Number of remaining stock by product</a:t>
                      </a:r>
                      <a:endParaRPr lang="sv-SE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89" marR="8489" marT="8489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89" marR="8489" marT="84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89" marR="8489" marT="8489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89" marR="8489" marT="8489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89" marR="8489" marT="84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89" marR="8489" marT="84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89" marR="8489" marT="84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89" marR="8489" marT="84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Applied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89" marR="8489" marT="8489" marB="0" anchor="ctr"/>
                </a:tc>
                <a:extLst>
                  <a:ext uri="{0D108BD9-81ED-4DB2-BD59-A6C34878D82A}">
                    <a16:rowId xmlns:a16="http://schemas.microsoft.com/office/drawing/2014/main" val="2724540721"/>
                  </a:ext>
                </a:extLst>
              </a:tr>
              <a:tr h="28559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Storing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89" marR="8489" marT="8489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v-SE" sz="1200" u="none" strike="noStrike" dirty="0">
                          <a:effectLst/>
                        </a:rPr>
                        <a:t>Critical stock by product</a:t>
                      </a:r>
                      <a:endParaRPr lang="sv-SE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89" marR="8489" marT="8489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89" marR="8489" marT="8489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89" marR="8489" marT="8489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89" marR="8489" marT="8489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89" marR="8489" marT="8489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89" marR="8489" marT="8489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89" marR="8489" marT="8489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89" marR="8489" marT="8489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Postpone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89" marR="8489" marT="8489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100290"/>
                  </a:ext>
                </a:extLst>
              </a:tr>
              <a:tr h="28559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Storing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89" marR="8489" marT="8489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v-SE" sz="1200" u="none" strike="noStrike" dirty="0">
                          <a:effectLst/>
                        </a:rPr>
                        <a:t>Critical expired by product</a:t>
                      </a:r>
                      <a:endParaRPr lang="sv-SE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89" marR="8489" marT="8489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89" marR="8489" marT="8489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89" marR="8489" marT="8489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89" marR="8489" marT="8489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89" marR="8489" marT="8489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89" marR="8489" marT="8489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89" marR="8489" marT="8489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89" marR="8489" marT="8489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Postpone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89" marR="8489" marT="8489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138089"/>
                  </a:ext>
                </a:extLst>
              </a:tr>
              <a:tr h="28559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Outcoming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89" marR="8489" marT="8489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v-SE" sz="1200" u="none" strike="noStrike" dirty="0">
                          <a:effectLst/>
                        </a:rPr>
                        <a:t>Expired or eliminated product by warehouse</a:t>
                      </a:r>
                      <a:endParaRPr lang="sv-SE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89" marR="8489" marT="8489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89" marR="8489" marT="8489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89" marR="8489" marT="8489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89" marR="8489" marT="8489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89" marR="8489" marT="8489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89" marR="8489" marT="8489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89" marR="8489" marT="8489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89" marR="8489" marT="8489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Postpone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89" marR="8489" marT="8489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21399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421379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A5D2A43-E613-4861-B777-A0FBFF4745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607800" y="0"/>
            <a:ext cx="584200" cy="584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78E9E76-0170-4D84-BCC3-07E8CC1CF3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273800"/>
            <a:ext cx="584200" cy="584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F9FE27-70E1-44B2-A8D4-22B1FBB9F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A4A7955-6230-48B4-BD8B-A7C460F7594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515E1EA5-44B4-4F71-9348-C1ED402144F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Balanced scorecard slide 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C92C2E-8888-42AB-A36D-D6F2B362B0CD}"/>
              </a:ext>
            </a:extLst>
          </p:cNvPr>
          <p:cNvSpPr txBox="1"/>
          <p:nvPr/>
        </p:nvSpPr>
        <p:spPr>
          <a:xfrm>
            <a:off x="1463904" y="292100"/>
            <a:ext cx="9264193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PROPOSED DATA BASE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90E944-4594-420D-AC65-D0D3D8CE8F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32" t="29532" r="6012" b="30229"/>
          <a:stretch/>
        </p:blipFill>
        <p:spPr>
          <a:xfrm>
            <a:off x="4233797" y="1598235"/>
            <a:ext cx="7666103" cy="422462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B4CDC00-DBF7-4C98-971E-2062631EB3A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427" t="17253" r="20771" b="19115"/>
          <a:stretch/>
        </p:blipFill>
        <p:spPr>
          <a:xfrm>
            <a:off x="292101" y="1598236"/>
            <a:ext cx="3827042" cy="3261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7443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A5D2A43-E613-4861-B777-A0FBFF4745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607800" y="0"/>
            <a:ext cx="584200" cy="584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78E9E76-0170-4D84-BCC3-07E8CC1CF3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273800"/>
            <a:ext cx="584200" cy="584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F9FE27-70E1-44B2-A8D4-22B1FBB9F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A4A7955-6230-48B4-BD8B-A7C460F7594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515E1EA5-44B4-4F71-9348-C1ED402144F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Balanced scorecard slide 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C92C2E-8888-42AB-A36D-D6F2B362B0CD}"/>
              </a:ext>
            </a:extLst>
          </p:cNvPr>
          <p:cNvSpPr txBox="1"/>
          <p:nvPr/>
        </p:nvSpPr>
        <p:spPr>
          <a:xfrm>
            <a:off x="1463904" y="292100"/>
            <a:ext cx="9264193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PROPOSED DATA BASE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C9F8FD-D0C1-4882-8D55-7326E5C2AD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540" t="29589" r="4300" b="17625"/>
          <a:stretch/>
        </p:blipFill>
        <p:spPr>
          <a:xfrm>
            <a:off x="4509369" y="1650305"/>
            <a:ext cx="7629087" cy="418369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DADD430-E412-47C8-9057-6ADCA4BA8C9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504" t="17502" r="18818" b="9739"/>
          <a:stretch/>
        </p:blipFill>
        <p:spPr>
          <a:xfrm>
            <a:off x="292100" y="1634648"/>
            <a:ext cx="4094296" cy="4277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8491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A5D2A43-E613-4861-B777-A0FBFF4745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607800" y="0"/>
            <a:ext cx="584200" cy="584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78E9E76-0170-4D84-BCC3-07E8CC1CF3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273800"/>
            <a:ext cx="584200" cy="584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F9FE27-70E1-44B2-A8D4-22B1FBB9F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A4A7955-6230-48B4-BD8B-A7C460F7594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515E1EA5-44B4-4F71-9348-C1ED402144F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Balanced scorecard slide 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C92C2E-8888-42AB-A36D-D6F2B362B0CD}"/>
              </a:ext>
            </a:extLst>
          </p:cNvPr>
          <p:cNvSpPr txBox="1"/>
          <p:nvPr/>
        </p:nvSpPr>
        <p:spPr>
          <a:xfrm>
            <a:off x="1463904" y="292100"/>
            <a:ext cx="9264193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PROPOSED DATA BASE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2093192-FF6D-4C55-B36F-F9EC43612C9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965" t="42740" r="3501" b="31141"/>
          <a:stretch/>
        </p:blipFill>
        <p:spPr>
          <a:xfrm>
            <a:off x="150312" y="3653672"/>
            <a:ext cx="11779549" cy="232984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BB8D779-4273-42CD-9FE1-766A8812C59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550" t="20377" r="14600" b="11114"/>
          <a:stretch/>
        </p:blipFill>
        <p:spPr>
          <a:xfrm>
            <a:off x="262139" y="1039285"/>
            <a:ext cx="3201614" cy="2505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288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A87B3-0A27-4EE9-979E-B69581E47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pic>
        <p:nvPicPr>
          <p:cNvPr id="8" name="Picture Placeholder 7" descr="group of people at a conference table">
            <a:extLst>
              <a:ext uri="{FF2B5EF4-FFF2-40B4-BE49-F238E27FC236}">
                <a16:creationId xmlns:a16="http://schemas.microsoft.com/office/drawing/2014/main" id="{BB76F5AB-0940-46E1-85F9-6A870D7D04C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0370" r="20370"/>
          <a:stretch/>
        </p:blipFill>
        <p:spPr/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3C89A40-EEAA-43AB-9A3A-B2CFDE450F1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068819" y="2078875"/>
            <a:ext cx="4846320" cy="3798888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INTRODUCTION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PROJECT MOTIVATION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SOLUTION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WHAT’S NEXT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SUMMARY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9F8048-1E86-48F4-B246-D2F8C54B7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90989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A5D2A43-E613-4861-B777-A0FBFF4745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607800" y="0"/>
            <a:ext cx="584200" cy="584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78E9E76-0170-4D84-BCC3-07E8CC1CF3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273800"/>
            <a:ext cx="584200" cy="584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F9FE27-70E1-44B2-A8D4-22B1FBB9F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A4A7955-6230-48B4-BD8B-A7C460F7594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515E1EA5-44B4-4F71-9348-C1ED402144F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Balanced scorecard slide 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C92C2E-8888-42AB-A36D-D6F2B362B0CD}"/>
              </a:ext>
            </a:extLst>
          </p:cNvPr>
          <p:cNvSpPr txBox="1"/>
          <p:nvPr/>
        </p:nvSpPr>
        <p:spPr>
          <a:xfrm>
            <a:off x="1463904" y="292100"/>
            <a:ext cx="9264193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PROPOSED DATA BASE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5AB0A09-0016-4CDB-8EAF-662F406ECBB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797" t="28493" r="14687" b="11416"/>
          <a:stretch/>
        </p:blipFill>
        <p:spPr>
          <a:xfrm>
            <a:off x="584200" y="1064712"/>
            <a:ext cx="10601542" cy="5416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8156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A5D2A43-E613-4861-B777-A0FBFF4745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607800" y="0"/>
            <a:ext cx="584200" cy="584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78E9E76-0170-4D84-BCC3-07E8CC1CF3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273800"/>
            <a:ext cx="584200" cy="584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F9FE27-70E1-44B2-A8D4-22B1FBB9F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A4A7955-6230-48B4-BD8B-A7C460F7594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515E1EA5-44B4-4F71-9348-C1ED402144F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Balanced scorecard slide 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3D874C-0782-47D0-BFB8-C21752348719}"/>
              </a:ext>
            </a:extLst>
          </p:cNvPr>
          <p:cNvSpPr txBox="1"/>
          <p:nvPr/>
        </p:nvSpPr>
        <p:spPr>
          <a:xfrm>
            <a:off x="1463904" y="292100"/>
            <a:ext cx="9264193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PROPOSED DASHBOARD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4002E04-42EA-4D8B-8241-825A1A12DC1C}"/>
              </a:ext>
            </a:extLst>
          </p:cNvPr>
          <p:cNvSpPr/>
          <p:nvPr/>
        </p:nvSpPr>
        <p:spPr>
          <a:xfrm>
            <a:off x="3048000" y="2967335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https://public.tableau.com/views/PMI_Project_Final_1/Dashboard2?:language=en-US&amp;publish=yes&amp;:display_count=n&amp;:origin=viz_share_link</a:t>
            </a:r>
          </a:p>
        </p:txBody>
      </p:sp>
    </p:spTree>
    <p:extLst>
      <p:ext uri="{BB962C8B-B14F-4D97-AF65-F5344CB8AC3E}">
        <p14:creationId xmlns:p14="http://schemas.microsoft.com/office/powerpoint/2010/main" val="10803367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What’s next</a:t>
            </a:r>
          </a:p>
        </p:txBody>
      </p:sp>
      <p:pic>
        <p:nvPicPr>
          <p:cNvPr id="13" name="Picture Placeholder 12" descr="close up of computer on top of table against a brick wall">
            <a:extLst>
              <a:ext uri="{FF2B5EF4-FFF2-40B4-BE49-F238E27FC236}">
                <a16:creationId xmlns:a16="http://schemas.microsoft.com/office/drawing/2014/main" id="{90BB9493-60B4-4B89-89CE-E1F8BF6C4D1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20370" r="20370"/>
          <a:stretch/>
        </p:blipFill>
        <p:spPr/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F9B872F-6332-408E-9135-B871F0C90C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0" y="4378134"/>
            <a:ext cx="2377440" cy="365125"/>
          </a:xfrm>
        </p:spPr>
        <p:txBody>
          <a:bodyPr/>
          <a:lstStyle/>
          <a:p>
            <a:r>
              <a:rPr lang="en-US" spc="300" dirty="0"/>
              <a:t>LOOKING AHEAD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48DD8A0-BD53-4DBF-949B-0D64D12DAD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44055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2">
            <a:extLst>
              <a:ext uri="{FF2B5EF4-FFF2-40B4-BE49-F238E27FC236}">
                <a16:creationId xmlns:a16="http://schemas.microsoft.com/office/drawing/2014/main" id="{93863800-85E5-44A7-96E9-521CE8826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en-US" sz="4800" spc="300" dirty="0"/>
              <a:t>Goals for </a:t>
            </a:r>
            <a:r>
              <a:rPr lang="en-US" sz="4800" i="1" u="sng" spc="300" dirty="0"/>
              <a:t>NEXT</a:t>
            </a:r>
            <a:r>
              <a:rPr lang="en-US" sz="4800" spc="300" dirty="0"/>
              <a:t> IMPROVEMENT</a:t>
            </a:r>
          </a:p>
        </p:txBody>
      </p:sp>
      <p:pic>
        <p:nvPicPr>
          <p:cNvPr id="15" name="Picture Placeholder 14" descr="group professional photo">
            <a:extLst>
              <a:ext uri="{FF2B5EF4-FFF2-40B4-BE49-F238E27FC236}">
                <a16:creationId xmlns:a16="http://schemas.microsoft.com/office/drawing/2014/main" id="{4B696E0D-78B0-41A4-A40D-7A4F6E88FEB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22475" b="22475"/>
          <a:stretch>
            <a:fillRect/>
          </a:stretch>
        </p:blipFill>
        <p:spPr/>
      </p:pic>
      <p:pic>
        <p:nvPicPr>
          <p:cNvPr id="10" name="Picture Placeholder 9" descr="close up of computer boards">
            <a:extLst>
              <a:ext uri="{FF2B5EF4-FFF2-40B4-BE49-F238E27FC236}">
                <a16:creationId xmlns:a16="http://schemas.microsoft.com/office/drawing/2014/main" id="{AD4E0449-1F68-4DB7-BBE6-7BC3B0E30699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15074" b="15074"/>
          <a:stretch>
            <a:fillRect/>
          </a:stretch>
        </p:blipFill>
        <p:spPr/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409A73-2FDB-4725-9558-77B4ACF929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pc="300" dirty="0">
                <a:solidFill>
                  <a:schemeClr val="tx1"/>
                </a:solidFill>
              </a:rPr>
              <a:t>COMPREHENSIVE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FBB0776-0624-4A97-8BD3-03CF602288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pc="300" dirty="0">
                <a:solidFill>
                  <a:schemeClr val="tx1"/>
                </a:solidFill>
              </a:rPr>
              <a:t>PREDICTION ANALYTICS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6D0F54D-A602-4D35-8BE1-6B9BE807898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800" dirty="0"/>
              <a:t>To establish synergy with related organization to provide </a:t>
            </a:r>
            <a:r>
              <a:rPr lang="en-US" sz="1800" b="1" u="sng" dirty="0">
                <a:solidFill>
                  <a:srgbClr val="0070C0"/>
                </a:solidFill>
              </a:rPr>
              <a:t>end-to-end solution</a:t>
            </a:r>
            <a:r>
              <a:rPr lang="en-US" sz="1800" dirty="0"/>
              <a:t> to strengthen vision and mission which stated at PMI </a:t>
            </a:r>
            <a:r>
              <a:rPr lang="en-US" sz="1800" b="1" u="sng" dirty="0">
                <a:solidFill>
                  <a:srgbClr val="FFC000"/>
                </a:solidFill>
              </a:rPr>
              <a:t>RENSTRA 2019-2024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800" dirty="0"/>
              <a:t>To have more data on in order to make comprehensive action plan start from buffer stock preparation, planning, execution, and control &amp; monitoring.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FFBC808-1837-4C36-BFF0-135B8C1042A2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tx1"/>
                </a:solidFill>
              </a:rPr>
              <a:t>To be able to provide </a:t>
            </a:r>
            <a:r>
              <a:rPr lang="en-US" sz="1800" b="1" i="1" dirty="0">
                <a:solidFill>
                  <a:srgbClr val="0070C0"/>
                </a:solidFill>
              </a:rPr>
              <a:t>prediction</a:t>
            </a:r>
            <a:r>
              <a:rPr lang="en-US" sz="1800" dirty="0">
                <a:solidFill>
                  <a:schemeClr val="tx1"/>
                </a:solidFill>
              </a:rPr>
              <a:t> to </a:t>
            </a:r>
            <a:r>
              <a:rPr lang="en-US" sz="1800" b="1" i="1" dirty="0">
                <a:solidFill>
                  <a:srgbClr val="0070C0"/>
                </a:solidFill>
              </a:rPr>
              <a:t>anticipate more parameter </a:t>
            </a:r>
            <a:r>
              <a:rPr lang="en-US" sz="1800" dirty="0">
                <a:solidFill>
                  <a:schemeClr val="tx1"/>
                </a:solidFill>
              </a:rPr>
              <a:t>for </a:t>
            </a:r>
            <a:r>
              <a:rPr lang="en-US" sz="1800" b="1" u="sng" dirty="0">
                <a:solidFill>
                  <a:srgbClr val="FF0000"/>
                </a:solidFill>
              </a:rPr>
              <a:t>better analysis and management decision</a:t>
            </a:r>
            <a:r>
              <a:rPr lang="en-US" sz="1800" dirty="0">
                <a:solidFill>
                  <a:schemeClr val="tx1"/>
                </a:solidFill>
              </a:rPr>
              <a:t> to enhance organization accountability through </a:t>
            </a:r>
            <a:r>
              <a:rPr lang="en-US" sz="1800" b="1" i="1" u="sng" dirty="0">
                <a:solidFill>
                  <a:srgbClr val="92D050"/>
                </a:solidFill>
              </a:rPr>
              <a:t>outstanding logistic management system</a:t>
            </a:r>
            <a:r>
              <a:rPr lang="en-US" sz="1800" dirty="0">
                <a:solidFill>
                  <a:schemeClr val="tx1"/>
                </a:solidFill>
              </a:rPr>
              <a:t> and capability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8E69FE38-B9E0-4441-8A00-92DDB88DF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92656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C3376-5069-4C7B-BE6B-A3776D1B4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pic>
        <p:nvPicPr>
          <p:cNvPr id="6" name="Picture Placeholder 5" descr="person staring at blueprints on a brick wall">
            <a:extLst>
              <a:ext uri="{FF2B5EF4-FFF2-40B4-BE49-F238E27FC236}">
                <a16:creationId xmlns:a16="http://schemas.microsoft.com/office/drawing/2014/main" id="{C07C315A-7CD1-432C-92FA-6B62159B56C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3552" t="1" r="23880" b="327"/>
          <a:stretch/>
        </p:blipFill>
        <p:spPr>
          <a:xfrm>
            <a:off x="0" y="0"/>
            <a:ext cx="5416550" cy="6858000"/>
          </a:xfrm>
        </p:spPr>
      </p:pic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79248A72-A597-48DF-A270-3389F5D209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660945"/>
            <a:ext cx="5669280" cy="4208346"/>
          </a:xfrm>
        </p:spPr>
        <p:txBody>
          <a:bodyPr>
            <a:normAutofit lnSpcReduction="1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0" i="0" u="none" strike="noStrike" kern="1200" cap="none" spc="30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rPr>
              <a:t>IMPROVEMENT OPPORTUNITY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rPr>
              <a:t>There’re still findings that trigger us to improve our organization through improvement of logistic system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Biome Light" panose="020B03030302040208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0" i="0" u="none" strike="noStrike" kern="1200" cap="none" spc="30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rPr>
              <a:t>ORGANIZATION SCALE UP OPPORTUNITY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rPr>
              <a:t>To establish a </a:t>
            </a:r>
            <a:r>
              <a:rPr kumimoji="0" lang="en-US" sz="1600" b="0" i="1" u="sng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rPr>
              <a:t>data driven organization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rPr>
              <a:t>to </a:t>
            </a:r>
            <a:r>
              <a:rPr kumimoji="0" lang="en-US" sz="1600" b="1" i="1" u="sng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rPr>
              <a:t>serve people better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rPr>
              <a:t>through </a:t>
            </a:r>
            <a:r>
              <a:rPr kumimoji="0" lang="en-US" sz="1600" b="1" i="0" u="sng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rPr>
              <a:t>technology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Biome Light" panose="020B03030302040208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0" i="0" u="none" strike="noStrike" kern="1200" cap="none" spc="30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rPr>
              <a:t>WE’RE DELIVERING FOR PEOPLE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rPr>
              <a:t>#1 National Humanitarian-social Organization</a:t>
            </a:r>
          </a:p>
          <a:p>
            <a:pPr marL="0" indent="0">
              <a:lnSpc>
                <a:spcPct val="100000"/>
              </a:lnSpc>
              <a:buNone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rPr>
              <a:t>#</a:t>
            </a:r>
            <a:r>
              <a:rPr lang="en-US" b="1" dirty="0">
                <a:solidFill>
                  <a:srgbClr val="00B050"/>
                </a:solidFill>
                <a:cs typeface="Biome Light" panose="020B0303030204020804" pitchFamily="34" charset="0"/>
              </a:rPr>
              <a:t>5 World Humanitarian-social Organization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cs typeface="Biome Light" panose="020B03030302040208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1" i="0" u="sng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rPr>
              <a:t>TAKE MORE ROLES AND RESPONSIBILITY TO SAFE LIFE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Biome Light" panose="020B0303030204020804" pitchFamily="34" charset="0"/>
            </a:endParaRPr>
          </a:p>
          <a:p>
            <a:endParaRPr lang="en-US" b="1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7FA57D11-A25F-4772-8E50-DDB68BE8CB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68917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Placeholder 7" descr="abstract image">
            <a:extLst>
              <a:ext uri="{FF2B5EF4-FFF2-40B4-BE49-F238E27FC236}">
                <a16:creationId xmlns:a16="http://schemas.microsoft.com/office/drawing/2014/main" id="{D5C5EA1B-F06D-4AD1-B526-89C2DF7722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2717" r="45642"/>
          <a:stretch/>
        </p:blipFill>
        <p:spPr>
          <a:xfrm rot="16200000">
            <a:off x="2667001" y="-2666999"/>
            <a:ext cx="6858000" cy="12192000"/>
          </a:xfrm>
          <a:prstGeom prst="rect">
            <a:avLst/>
          </a:prstGeom>
          <a:noFill/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4F7706BE-EF2E-459C-8778-01DDD354C63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02365" y="1660810"/>
            <a:ext cx="10787270" cy="830649"/>
          </a:xfrm>
        </p:spPr>
        <p:txBody>
          <a:bodyPr>
            <a:normAutofit/>
          </a:bodyPr>
          <a:lstStyle/>
          <a:p>
            <a:r>
              <a:rPr lang="en-US" sz="4000" spc="300" dirty="0"/>
              <a:t>THANK YOU</a:t>
            </a:r>
          </a:p>
        </p:txBody>
      </p:sp>
      <p:pic>
        <p:nvPicPr>
          <p:cNvPr id="24" name="Online Image Placeholder 23" descr="User">
            <a:extLst>
              <a:ext uri="{FF2B5EF4-FFF2-40B4-BE49-F238E27FC236}">
                <a16:creationId xmlns:a16="http://schemas.microsoft.com/office/drawing/2014/main" id="{E896B487-8C07-495F-95BF-B8F4960E1E8D}"/>
              </a:ext>
            </a:extLst>
          </p:cNvPr>
          <p:cNvPicPr>
            <a:picLocks noGrp="1" noChangeAspect="1"/>
          </p:cNvPicPr>
          <p:nvPr>
            <p:ph type="clipArt" sz="quarter" idx="19"/>
          </p:nvPr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/>
      </p:pic>
      <p:pic>
        <p:nvPicPr>
          <p:cNvPr id="12" name="Online Image Placeholder 11" descr="Smart Phone">
            <a:extLst>
              <a:ext uri="{FF2B5EF4-FFF2-40B4-BE49-F238E27FC236}">
                <a16:creationId xmlns:a16="http://schemas.microsoft.com/office/drawing/2014/main" id="{4E709B75-16EA-4581-AED9-567DEF45A6B2}"/>
              </a:ext>
            </a:extLst>
          </p:cNvPr>
          <p:cNvPicPr>
            <a:picLocks noGrp="1" noChangeAspect="1"/>
          </p:cNvPicPr>
          <p:nvPr>
            <p:ph type="clipArt" sz="quarter" idx="20"/>
          </p:nvPr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30873" y="3118670"/>
            <a:ext cx="730250" cy="730250"/>
          </a:xfrm>
        </p:spPr>
      </p:pic>
      <p:pic>
        <p:nvPicPr>
          <p:cNvPr id="28" name="Online Image Placeholder 27" descr="Envelope">
            <a:extLst>
              <a:ext uri="{FF2B5EF4-FFF2-40B4-BE49-F238E27FC236}">
                <a16:creationId xmlns:a16="http://schemas.microsoft.com/office/drawing/2014/main" id="{D4D09222-33EB-4F99-9A89-51E2E1E97584}"/>
              </a:ext>
            </a:extLst>
          </p:cNvPr>
          <p:cNvPicPr>
            <a:picLocks noGrp="1" noChangeAspect="1"/>
          </p:cNvPicPr>
          <p:nvPr>
            <p:ph type="clipArt" sz="quarter" idx="21"/>
          </p:nvPr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/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B070B25-2BBC-49AC-9CFA-1CD7195DF2D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Mohammad </a:t>
            </a:r>
            <a:r>
              <a:rPr lang="en-US" dirty="0" err="1"/>
              <a:t>Rusdianto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E2524A0-105C-4170-BB48-CD0756FB3DF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081804777007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E57A531-5B0F-485D-A015-BC78AD089BA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79364" y="3903126"/>
            <a:ext cx="3387280" cy="518795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shaqeela280515@gmail.com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47C414-85D9-40D6-9BB3-5AF68A84F41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BUSINESS INTELLIGENCE</a:t>
            </a:r>
          </a:p>
        </p:txBody>
      </p:sp>
    </p:spTree>
    <p:extLst>
      <p:ext uri="{BB962C8B-B14F-4D97-AF65-F5344CB8AC3E}">
        <p14:creationId xmlns:p14="http://schemas.microsoft.com/office/powerpoint/2010/main" val="9277275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103950CF-5BF2-4FB0-A36C-48C194F39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pic>
        <p:nvPicPr>
          <p:cNvPr id="5" name="Picture Placeholder 4" descr="table with various people working on their laptops">
            <a:extLst>
              <a:ext uri="{FF2B5EF4-FFF2-40B4-BE49-F238E27FC236}">
                <a16:creationId xmlns:a16="http://schemas.microsoft.com/office/drawing/2014/main" id="{A0280051-D7F1-4438-B815-F0FF4906D14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23617" r="23617"/>
          <a:stretch/>
        </p:blipFill>
        <p:spPr>
          <a:noFill/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55FA470-23EB-4512-8FFB-28DDAB08B00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25539" y="1546138"/>
            <a:ext cx="3017520" cy="464871"/>
          </a:xfrm>
        </p:spPr>
        <p:txBody>
          <a:bodyPr/>
          <a:lstStyle/>
          <a:p>
            <a:r>
              <a:rPr lang="en-US" b="1" dirty="0"/>
              <a:t>MOHAMMAD RUSDIANTO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56319DF-036A-473B-95D3-C5F6FF849F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49447" y="2204581"/>
            <a:ext cx="6050071" cy="426372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/>
              <a:t>Experience : Automotive Industry </a:t>
            </a:r>
            <a:r>
              <a:rPr lang="en-US" sz="2000" dirty="0"/>
              <a:t>(Proc. Manager)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dirty="0"/>
              <a:t>	Business process, Manufacturing process, Cost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dirty="0"/>
              <a:t>	Analysis, Negotiation, VA/VE</a:t>
            </a:r>
          </a:p>
          <a:p>
            <a:pPr>
              <a:lnSpc>
                <a:spcPct val="100000"/>
              </a:lnSpc>
            </a:pPr>
            <a:r>
              <a:rPr lang="en-US" sz="2000" b="1" dirty="0"/>
              <a:t>Education : Mechanical Engineering</a:t>
            </a:r>
          </a:p>
          <a:p>
            <a:pPr>
              <a:lnSpc>
                <a:spcPct val="100000"/>
              </a:lnSpc>
            </a:pPr>
            <a:r>
              <a:rPr lang="en-US" sz="2000" b="1" dirty="0"/>
              <a:t>Skill : Procurement system, Cost Analysis, &amp; Business Intelligence</a:t>
            </a:r>
          </a:p>
          <a:p>
            <a:pPr>
              <a:lnSpc>
                <a:spcPct val="100000"/>
              </a:lnSpc>
            </a:pPr>
            <a:r>
              <a:rPr lang="en-US" sz="2000" b="1" dirty="0"/>
              <a:t>Interest : Business, Psychology, Artificial Intelligence, and Automotive</a:t>
            </a:r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BADA18-8F0E-4249-A144-6CB8259BA6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53735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6505" y="2588547"/>
            <a:ext cx="6329819" cy="1661297"/>
          </a:xfrm>
        </p:spPr>
        <p:txBody>
          <a:bodyPr anchor="ctr">
            <a:normAutofit/>
          </a:bodyPr>
          <a:lstStyle/>
          <a:p>
            <a:r>
              <a:rPr lang="en-US" dirty="0"/>
              <a:t>Data analysis</a:t>
            </a:r>
          </a:p>
        </p:txBody>
      </p:sp>
      <p:pic>
        <p:nvPicPr>
          <p:cNvPr id="8" name="Picture Placeholder 7" descr="close up of computer code">
            <a:extLst>
              <a:ext uri="{FF2B5EF4-FFF2-40B4-BE49-F238E27FC236}">
                <a16:creationId xmlns:a16="http://schemas.microsoft.com/office/drawing/2014/main" id="{A596BF19-CC58-4709-B5D6-3FC378FDC7B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0370" r="20370"/>
          <a:stretch/>
        </p:blipFill>
        <p:spPr/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156CAF1-214F-4566-9B0D-DACA1063E8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02680" y="4393374"/>
            <a:ext cx="2834640" cy="365125"/>
          </a:xfrm>
        </p:spPr>
        <p:txBody>
          <a:bodyPr/>
          <a:lstStyle/>
          <a:p>
            <a:r>
              <a:rPr lang="en-US" dirty="0"/>
              <a:t>Let’s Dive In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6A5C12-E784-444E-B868-DE2AE8574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47653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DA247-2F35-4FB8-903D-FB32D7B852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237448"/>
            <a:ext cx="11002962" cy="625951"/>
          </a:xfrm>
        </p:spPr>
        <p:txBody>
          <a:bodyPr/>
          <a:lstStyle/>
          <a:p>
            <a:r>
              <a:rPr lang="en-US" sz="4000" b="1" dirty="0"/>
              <a:t>DATA PREPROCESSING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BDE7135-9153-4AEB-AC1F-4B951B7A76F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5</a:t>
            </a:fld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373BE06-A322-4EF5-8B9B-C7E5A6522F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955057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0FE9A00-E205-43DC-8756-B277F26606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955057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Diagram 13">
            <a:extLst>
              <a:ext uri="{FF2B5EF4-FFF2-40B4-BE49-F238E27FC236}">
                <a16:creationId xmlns:a16="http://schemas.microsoft.com/office/drawing/2014/main" id="{F3E0249B-6FDE-4528-A4CA-AF7F64472C6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06170932"/>
              </p:ext>
            </p:extLst>
          </p:nvPr>
        </p:nvGraphicFramePr>
        <p:xfrm>
          <a:off x="466246" y="1603332"/>
          <a:ext cx="6548329" cy="45350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5" name="Rectangle 14">
            <a:extLst>
              <a:ext uri="{FF2B5EF4-FFF2-40B4-BE49-F238E27FC236}">
                <a16:creationId xmlns:a16="http://schemas.microsoft.com/office/drawing/2014/main" id="{5FE2DD5E-BFCA-410E-A5A2-278288447D19}"/>
              </a:ext>
            </a:extLst>
          </p:cNvPr>
          <p:cNvSpPr/>
          <p:nvPr/>
        </p:nvSpPr>
        <p:spPr>
          <a:xfrm>
            <a:off x="7878871" y="1603331"/>
            <a:ext cx="3718610" cy="349475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2000" b="1" u="sng" dirty="0"/>
              <a:t>NOTIFICATION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Since </a:t>
            </a:r>
            <a:r>
              <a:rPr lang="en-US" sz="2000" b="1" i="1" u="sng" dirty="0">
                <a:solidFill>
                  <a:srgbClr val="0070C0"/>
                </a:solidFill>
              </a:rPr>
              <a:t>no individual tag </a:t>
            </a:r>
            <a:r>
              <a:rPr lang="en-US" sz="2000" dirty="0"/>
              <a:t>for each product, </a:t>
            </a:r>
            <a:r>
              <a:rPr lang="en-US" sz="2000" b="1" i="1" dirty="0">
                <a:solidFill>
                  <a:srgbClr val="FF0000"/>
                </a:solidFill>
              </a:rPr>
              <a:t>expired product data</a:t>
            </a:r>
            <a:r>
              <a:rPr lang="en-US" sz="2000" dirty="0"/>
              <a:t> can’t be generated or simulated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Since </a:t>
            </a:r>
            <a:r>
              <a:rPr lang="en-US" sz="2000" b="1" i="1" u="sng" dirty="0">
                <a:solidFill>
                  <a:srgbClr val="92D050"/>
                </a:solidFill>
              </a:rPr>
              <a:t>no minimum stock data</a:t>
            </a:r>
            <a:r>
              <a:rPr lang="en-US" sz="2000" dirty="0"/>
              <a:t>, </a:t>
            </a:r>
            <a:r>
              <a:rPr lang="en-US" sz="2000" b="1" i="1" dirty="0">
                <a:solidFill>
                  <a:srgbClr val="FF0000"/>
                </a:solidFill>
              </a:rPr>
              <a:t>critical stock information</a:t>
            </a:r>
            <a:r>
              <a:rPr lang="en-US" sz="2000" dirty="0"/>
              <a:t> can’t be generated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Not all </a:t>
            </a:r>
            <a:r>
              <a:rPr lang="en-US" sz="2000" b="1" i="1" u="sng" dirty="0">
                <a:solidFill>
                  <a:srgbClr val="FFC000"/>
                </a:solidFill>
              </a:rPr>
              <a:t>analysis</a:t>
            </a:r>
            <a:r>
              <a:rPr lang="en-US" sz="2000" dirty="0"/>
              <a:t> and </a:t>
            </a:r>
            <a:r>
              <a:rPr lang="en-US" sz="2000" b="1" i="1" u="sng" dirty="0">
                <a:solidFill>
                  <a:srgbClr val="0070C0"/>
                </a:solidFill>
              </a:rPr>
              <a:t>control points</a:t>
            </a:r>
            <a:r>
              <a:rPr lang="en-US" sz="2000" dirty="0"/>
              <a:t> can be provided from current data set</a:t>
            </a:r>
          </a:p>
        </p:txBody>
      </p:sp>
    </p:spTree>
    <p:extLst>
      <p:ext uri="{BB962C8B-B14F-4D97-AF65-F5344CB8AC3E}">
        <p14:creationId xmlns:p14="http://schemas.microsoft.com/office/powerpoint/2010/main" val="38615709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DA247-2F35-4FB8-903D-FB32D7B852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237448"/>
            <a:ext cx="11002962" cy="625951"/>
          </a:xfrm>
        </p:spPr>
        <p:txBody>
          <a:bodyPr/>
          <a:lstStyle/>
          <a:p>
            <a:r>
              <a:rPr lang="en-US" sz="4000" b="1" dirty="0"/>
              <a:t>EXPLORATORY DATA ANALYSIS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BDE7135-9153-4AEB-AC1F-4B951B7A76F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6</a:t>
            </a:fld>
            <a:endParaRPr lang="en-US" dirty="0"/>
          </a:p>
        </p:txBody>
      </p:sp>
      <p:pic>
        <p:nvPicPr>
          <p:cNvPr id="5" name="slide2" descr="Dashboard 3">
            <a:extLst>
              <a:ext uri="{FF2B5EF4-FFF2-40B4-BE49-F238E27FC236}">
                <a16:creationId xmlns:a16="http://schemas.microsoft.com/office/drawing/2014/main" id="{36D83216-7AC0-4F3F-B491-FE1C49D4387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347" b="6714"/>
          <a:stretch/>
        </p:blipFill>
        <p:spPr>
          <a:xfrm>
            <a:off x="399723" y="1476223"/>
            <a:ext cx="6181725" cy="340996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A11267D-BC8B-440B-97EB-0D59065994ED}"/>
              </a:ext>
            </a:extLst>
          </p:cNvPr>
          <p:cNvSpPr/>
          <p:nvPr/>
        </p:nvSpPr>
        <p:spPr>
          <a:xfrm>
            <a:off x="1465545" y="2843409"/>
            <a:ext cx="2868460" cy="2254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41985F6-35D1-4637-A3A8-4221D0AC855E}"/>
              </a:ext>
            </a:extLst>
          </p:cNvPr>
          <p:cNvSpPr/>
          <p:nvPr/>
        </p:nvSpPr>
        <p:spPr>
          <a:xfrm>
            <a:off x="6939419" y="1844351"/>
            <a:ext cx="4658062" cy="287867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There’re duplication of GRN / GDN at different month and different warehouse within same period.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If these cases are abnormal cases then this must be improved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>
                <a:solidFill>
                  <a:schemeClr val="accent5">
                    <a:lumMod val="50000"/>
                    <a:lumOff val="50000"/>
                  </a:schemeClr>
                </a:solidFill>
              </a:rPr>
              <a:t>If the duplication are really true</a:t>
            </a:r>
            <a:r>
              <a:rPr lang="en-US" dirty="0"/>
              <a:t> then these could </a:t>
            </a:r>
            <a:r>
              <a:rPr lang="en-US" i="1" u="sng" dirty="0">
                <a:solidFill>
                  <a:srgbClr val="FF0000"/>
                </a:solidFill>
              </a:rPr>
              <a:t>lead difficulty to manage FEFO and FIFO</a:t>
            </a:r>
            <a:r>
              <a:rPr lang="en-US" dirty="0"/>
              <a:t> since no reliable update in the 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the end it would cause expired product undetected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1C4FBF-78E6-454E-A3FF-1E00DA806C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025" t="57899" r="10920" b="35526"/>
          <a:stretch/>
        </p:blipFill>
        <p:spPr>
          <a:xfrm>
            <a:off x="286733" y="5749260"/>
            <a:ext cx="5711869" cy="45093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8435B1D-0FA9-4632-B77C-572759FBAB65}"/>
              </a:ext>
            </a:extLst>
          </p:cNvPr>
          <p:cNvSpPr/>
          <p:nvPr/>
        </p:nvSpPr>
        <p:spPr>
          <a:xfrm>
            <a:off x="399723" y="2417523"/>
            <a:ext cx="902984" cy="23055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889B018-D158-45D3-808D-92FABAE19416}"/>
              </a:ext>
            </a:extLst>
          </p:cNvPr>
          <p:cNvSpPr/>
          <p:nvPr/>
        </p:nvSpPr>
        <p:spPr>
          <a:xfrm>
            <a:off x="6939419" y="5278147"/>
            <a:ext cx="4658062" cy="107795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dirty="0"/>
              <a:t>PMI Logistic manual provides numerical </a:t>
            </a:r>
            <a:r>
              <a:rPr lang="en-US" b="1" u="sng" dirty="0">
                <a:solidFill>
                  <a:srgbClr val="00B050"/>
                </a:solidFill>
              </a:rPr>
              <a:t>standard for GRN/GDN number which not applied in dataset</a:t>
            </a:r>
            <a:r>
              <a:rPr lang="en-US" dirty="0"/>
              <a:t>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4FBF9B0-229F-4A4E-AE15-FB22E1473D19}"/>
              </a:ext>
            </a:extLst>
          </p:cNvPr>
          <p:cNvSpPr/>
          <p:nvPr/>
        </p:nvSpPr>
        <p:spPr>
          <a:xfrm>
            <a:off x="399723" y="5278147"/>
            <a:ext cx="4658062" cy="388632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dirty="0"/>
              <a:t>NOT STANDARDIZED GRN/GDN NUMBER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373BE06-A322-4EF5-8B9B-C7E5A6522F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955057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0FE9A00-E205-43DC-8756-B277F26606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955057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Arrow: Down 6">
            <a:extLst>
              <a:ext uri="{FF2B5EF4-FFF2-40B4-BE49-F238E27FC236}">
                <a16:creationId xmlns:a16="http://schemas.microsoft.com/office/drawing/2014/main" id="{4EBB828D-7134-4C81-8BBD-6F81099C1B18}"/>
              </a:ext>
            </a:extLst>
          </p:cNvPr>
          <p:cNvSpPr/>
          <p:nvPr/>
        </p:nvSpPr>
        <p:spPr>
          <a:xfrm>
            <a:off x="608899" y="4859247"/>
            <a:ext cx="484632" cy="418900"/>
          </a:xfrm>
          <a:prstGeom prst="downArrow">
            <a:avLst/>
          </a:prstGeom>
          <a:solidFill>
            <a:schemeClr val="accent5">
              <a:lumMod val="50000"/>
              <a:lumOff val="5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4704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BDE7135-9153-4AEB-AC1F-4B951B7A76F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2CCCE4-8BD4-441A-832C-95D9FC2BB3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604" t="19726" r="1104" b="12876"/>
          <a:stretch/>
        </p:blipFill>
        <p:spPr>
          <a:xfrm>
            <a:off x="288098" y="1537323"/>
            <a:ext cx="7603299" cy="462210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C45A954-DDD6-40E7-B665-174A53E66BB9}"/>
              </a:ext>
            </a:extLst>
          </p:cNvPr>
          <p:cNvSpPr/>
          <p:nvPr/>
        </p:nvSpPr>
        <p:spPr>
          <a:xfrm>
            <a:off x="1716066" y="2880986"/>
            <a:ext cx="663879" cy="16784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26C9459-DC14-4B0C-80EC-2B6096C75D13}"/>
              </a:ext>
            </a:extLst>
          </p:cNvPr>
          <p:cNvSpPr/>
          <p:nvPr/>
        </p:nvSpPr>
        <p:spPr>
          <a:xfrm>
            <a:off x="2482241" y="5498926"/>
            <a:ext cx="663879" cy="73903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59D82E3-2792-4E35-B782-9562F85CD0EB}"/>
              </a:ext>
            </a:extLst>
          </p:cNvPr>
          <p:cNvSpPr/>
          <p:nvPr/>
        </p:nvSpPr>
        <p:spPr>
          <a:xfrm>
            <a:off x="262579" y="2319402"/>
            <a:ext cx="663879" cy="334236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F667747-1D0F-4EFB-83FD-24B8ECA3AB67}"/>
              </a:ext>
            </a:extLst>
          </p:cNvPr>
          <p:cNvSpPr/>
          <p:nvPr/>
        </p:nvSpPr>
        <p:spPr>
          <a:xfrm>
            <a:off x="7916915" y="1537324"/>
            <a:ext cx="3680565" cy="470063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2000" b="1" u="sng" dirty="0"/>
              <a:t>UNCLEAR STOCK DATA BASE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data shows that receiving initially proceed in Warehouse G1 &amp; G5, but in the middle there’re no stock at those warehouse.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Initial stock at warehouse G7 start at minus position.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could be happened due to the </a:t>
            </a:r>
            <a:r>
              <a:rPr lang="en-US" i="1" u="sng" dirty="0"/>
              <a:t>stocks were moved from G1 &amp; G5 to G7</a:t>
            </a:r>
            <a:r>
              <a:rPr lang="en-US" dirty="0"/>
              <a:t> or </a:t>
            </a:r>
            <a:r>
              <a:rPr lang="en-US" i="1" dirty="0"/>
              <a:t>just simply mistype issue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could create a problem in monitoring the stock, </a:t>
            </a:r>
            <a:r>
              <a:rPr lang="en-US" u="sng" dirty="0">
                <a:solidFill>
                  <a:srgbClr val="FF0000"/>
                </a:solidFill>
              </a:rPr>
              <a:t>FIFO and FEFO are not running well</a:t>
            </a:r>
            <a:r>
              <a:rPr lang="en-US" dirty="0"/>
              <a:t>, in the end it would </a:t>
            </a:r>
            <a:r>
              <a:rPr lang="en-US" b="1" u="sng" dirty="0">
                <a:solidFill>
                  <a:schemeClr val="accent5">
                    <a:lumMod val="50000"/>
                    <a:lumOff val="50000"/>
                  </a:schemeClr>
                </a:solidFill>
              </a:rPr>
              <a:t>cause expire stock or difficult to find the stock</a:t>
            </a:r>
            <a:r>
              <a:rPr lang="en-US" dirty="0"/>
              <a:t>.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7858DAC-93D8-4819-91F1-B687658B58B0}"/>
              </a:ext>
            </a:extLst>
          </p:cNvPr>
          <p:cNvCxnSpPr>
            <a:stCxn id="6" idx="2"/>
            <a:endCxn id="7" idx="0"/>
          </p:cNvCxnSpPr>
          <p:nvPr/>
        </p:nvCxnSpPr>
        <p:spPr>
          <a:xfrm>
            <a:off x="2048006" y="4559473"/>
            <a:ext cx="766175" cy="9394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le 1">
            <a:extLst>
              <a:ext uri="{FF2B5EF4-FFF2-40B4-BE49-F238E27FC236}">
                <a16:creationId xmlns:a16="http://schemas.microsoft.com/office/drawing/2014/main" id="{68F2EDF3-42F9-4103-8644-C06F0DA24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237448"/>
            <a:ext cx="11002962" cy="625951"/>
          </a:xfrm>
        </p:spPr>
        <p:txBody>
          <a:bodyPr/>
          <a:lstStyle/>
          <a:p>
            <a:r>
              <a:rPr lang="en-US" sz="4000" b="1" dirty="0"/>
              <a:t>EXPLORATORY DATA ANALYSIS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B4E04FF-0D2F-4BA3-B7AB-67BF5A3ACE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955057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232B8CA-6023-4054-9808-35F2D5597B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955057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37399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BDE7135-9153-4AEB-AC1F-4B951B7A76F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8</a:t>
            </a:fld>
            <a:endParaRPr lang="en-US" dirty="0"/>
          </a:p>
        </p:txBody>
      </p:sp>
      <p:pic>
        <p:nvPicPr>
          <p:cNvPr id="5" name="slide2" descr="Dashboard 3">
            <a:extLst>
              <a:ext uri="{FF2B5EF4-FFF2-40B4-BE49-F238E27FC236}">
                <a16:creationId xmlns:a16="http://schemas.microsoft.com/office/drawing/2014/main" id="{36D83216-7AC0-4F3F-B491-FE1C49D4387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85" b="68198"/>
          <a:stretch/>
        </p:blipFill>
        <p:spPr>
          <a:xfrm>
            <a:off x="399723" y="1355696"/>
            <a:ext cx="6181725" cy="143760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5F70BAD-C3DF-486D-85F8-4CFD18E94409}"/>
              </a:ext>
            </a:extLst>
          </p:cNvPr>
          <p:cNvSpPr/>
          <p:nvPr/>
        </p:nvSpPr>
        <p:spPr>
          <a:xfrm>
            <a:off x="6939419" y="1355696"/>
            <a:ext cx="4658062" cy="143760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u="sng" dirty="0">
                <a:solidFill>
                  <a:schemeClr val="accent5">
                    <a:lumMod val="50000"/>
                    <a:lumOff val="50000"/>
                  </a:schemeClr>
                </a:solidFill>
              </a:rPr>
              <a:t>There’re 147 MIDR expired product</a:t>
            </a:r>
            <a:r>
              <a:rPr lang="en-US" dirty="0">
                <a:solidFill>
                  <a:schemeClr val="accent5">
                    <a:lumMod val="50000"/>
                    <a:lumOff val="50000"/>
                  </a:schemeClr>
                </a:solidFill>
              </a:rPr>
              <a:t> </a:t>
            </a:r>
            <a:r>
              <a:rPr lang="en-US" dirty="0"/>
              <a:t>from Warehouse G4 [5.9 MIDR] &amp; G5 [141 MIDR] in period from Oct’20 – Apr’21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If these waste are found during keeping / storing then this must be improved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28F0A63-B8A9-44A8-93B0-E5118CE9683C}"/>
              </a:ext>
            </a:extLst>
          </p:cNvPr>
          <p:cNvSpPr/>
          <p:nvPr/>
        </p:nvSpPr>
        <p:spPr>
          <a:xfrm>
            <a:off x="399723" y="3358962"/>
            <a:ext cx="4658062" cy="388632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dirty="0"/>
              <a:t>NO EXPIRY DATE INFORMATION IN DATA SET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358EBA3-DE70-4679-8C71-CE20495B46EE}"/>
              </a:ext>
            </a:extLst>
          </p:cNvPr>
          <p:cNvSpPr/>
          <p:nvPr/>
        </p:nvSpPr>
        <p:spPr>
          <a:xfrm>
            <a:off x="399722" y="3850935"/>
            <a:ext cx="11149547" cy="77911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could happen due to no input in the system or just the information has not been given to 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If this happen due to unstandardized process, means </a:t>
            </a:r>
            <a:r>
              <a:rPr lang="en-US" i="1" u="sng" dirty="0">
                <a:solidFill>
                  <a:schemeClr val="accent5">
                    <a:lumMod val="75000"/>
                    <a:lumOff val="25000"/>
                  </a:schemeClr>
                </a:solidFill>
              </a:rPr>
              <a:t>that no control to expiry date of product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BD41F1C-ACBF-4A4C-A426-874994B3DB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237448"/>
            <a:ext cx="11002962" cy="625951"/>
          </a:xfrm>
        </p:spPr>
        <p:txBody>
          <a:bodyPr/>
          <a:lstStyle/>
          <a:p>
            <a:r>
              <a:rPr lang="en-US" sz="4000" b="1" dirty="0"/>
              <a:t>EXPLORATORY DATA ANALYSIS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0FE7526-0909-40DA-8AED-7F907F035B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955057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0D28755-9263-4FF6-A629-34774C6FC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955057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4FDACAF3-B0BF-40AA-89B0-5A4B78351024}"/>
              </a:ext>
            </a:extLst>
          </p:cNvPr>
          <p:cNvSpPr/>
          <p:nvPr/>
        </p:nvSpPr>
        <p:spPr>
          <a:xfrm>
            <a:off x="399723" y="5197212"/>
            <a:ext cx="4658062" cy="388632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dirty="0"/>
              <a:t>NO INDIVIDUAL TAG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5E0757-DA0F-4BE9-B9E9-832EC59509D6}"/>
              </a:ext>
            </a:extLst>
          </p:cNvPr>
          <p:cNvSpPr/>
          <p:nvPr/>
        </p:nvSpPr>
        <p:spPr>
          <a:xfrm>
            <a:off x="399722" y="5689185"/>
            <a:ext cx="11149547" cy="46381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would create </a:t>
            </a:r>
            <a:r>
              <a:rPr lang="en-US" b="1" u="sng" dirty="0">
                <a:solidFill>
                  <a:srgbClr val="FF0000"/>
                </a:solidFill>
              </a:rPr>
              <a:t>difficulty to confirm FIFO and FEFO</a:t>
            </a:r>
            <a:endParaRPr lang="en-US" b="1" i="1" u="sng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42946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BDE7135-9153-4AEB-AC1F-4B951B7A76F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9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B4CDC00-DBF7-4C98-971E-2062631EB3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427" t="17253" r="20771" b="19115"/>
          <a:stretch/>
        </p:blipFill>
        <p:spPr>
          <a:xfrm>
            <a:off x="149062" y="1605296"/>
            <a:ext cx="3727123" cy="316712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DADD430-E412-47C8-9057-6ADCA4BA8C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504" t="17502" r="18818" b="9739"/>
          <a:stretch/>
        </p:blipFill>
        <p:spPr>
          <a:xfrm>
            <a:off x="4426817" y="1605295"/>
            <a:ext cx="3041958" cy="31671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BB8D779-4273-42CD-9FE1-766A8812C59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550" t="20377" r="14600" b="11114"/>
          <a:stretch/>
        </p:blipFill>
        <p:spPr>
          <a:xfrm>
            <a:off x="7945266" y="1605296"/>
            <a:ext cx="4057149" cy="316712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EBEEC8B1-F57A-44FC-B1B9-BB6EDB0BBBB4}"/>
              </a:ext>
            </a:extLst>
          </p:cNvPr>
          <p:cNvSpPr/>
          <p:nvPr/>
        </p:nvSpPr>
        <p:spPr>
          <a:xfrm>
            <a:off x="149062" y="4985366"/>
            <a:ext cx="11844155" cy="163518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PMI has </a:t>
            </a:r>
            <a:r>
              <a:rPr lang="en-US" sz="2400" i="1" u="sng" dirty="0">
                <a:solidFill>
                  <a:srgbClr val="00B050"/>
                </a:solidFill>
              </a:rPr>
              <a:t>standardized form</a:t>
            </a:r>
            <a:r>
              <a:rPr lang="en-US" sz="2400" dirty="0">
                <a:solidFill>
                  <a:srgbClr val="00B050"/>
                </a:solidFill>
              </a:rPr>
              <a:t> </a:t>
            </a:r>
            <a:r>
              <a:rPr lang="en-US" sz="2400" dirty="0"/>
              <a:t>to control stock from receiving, keeping, until dispatching.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These information should be </a:t>
            </a:r>
            <a:r>
              <a:rPr lang="en-US" sz="2400" i="1" u="sng" dirty="0">
                <a:solidFill>
                  <a:schemeClr val="accent5">
                    <a:lumMod val="75000"/>
                    <a:lumOff val="25000"/>
                  </a:schemeClr>
                </a:solidFill>
              </a:rPr>
              <a:t>enough to control the stock movement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However these are </a:t>
            </a:r>
            <a:r>
              <a:rPr lang="en-US" sz="2400" i="1" u="sng" dirty="0">
                <a:solidFill>
                  <a:srgbClr val="00B050"/>
                </a:solidFill>
              </a:rPr>
              <a:t>completely manual and full-paper administration</a:t>
            </a:r>
            <a:r>
              <a:rPr lang="en-US" sz="2400" dirty="0">
                <a:solidFill>
                  <a:schemeClr val="tx1"/>
                </a:solidFill>
              </a:rPr>
              <a:t>, </a:t>
            </a:r>
            <a:r>
              <a:rPr lang="en-US" sz="2400" b="1" i="1" u="sng" dirty="0">
                <a:solidFill>
                  <a:srgbClr val="FF0000"/>
                </a:solidFill>
              </a:rPr>
              <a:t>risk of human error</a:t>
            </a:r>
            <a:r>
              <a:rPr lang="en-US" sz="2400" dirty="0">
                <a:solidFill>
                  <a:schemeClr val="tx1"/>
                </a:solidFill>
              </a:rPr>
              <a:t> in huge job load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CF902528-478D-4DCC-AFDB-DC86780E44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237448"/>
            <a:ext cx="11002962" cy="625951"/>
          </a:xfrm>
        </p:spPr>
        <p:txBody>
          <a:bodyPr/>
          <a:lstStyle/>
          <a:p>
            <a:r>
              <a:rPr lang="en-US" sz="4000" b="1" dirty="0"/>
              <a:t>POSITIVE FINDING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DC2CB91-D20E-4587-91F2-CDB501314A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955057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9B6968C-F219-4CC6-9F59-C4AB90786C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955057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84658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3F52"/>
      </a:accent1>
      <a:accent2>
        <a:srgbClr val="E99757"/>
      </a:accent2>
      <a:accent3>
        <a:srgbClr val="2F3342"/>
      </a:accent3>
      <a:accent4>
        <a:srgbClr val="2C2153"/>
      </a:accent4>
      <a:accent5>
        <a:srgbClr val="01023B"/>
      </a:accent5>
      <a:accent6>
        <a:srgbClr val="7F7F7F"/>
      </a:accent6>
      <a:hlink>
        <a:srgbClr val="3A3838"/>
      </a:hlink>
      <a:folHlink>
        <a:srgbClr val="D0CECE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ch presentation_Win32_LW_v2.potx" id="{3AEEB70B-72AA-432B-B699-7833EBF4B1FE}" vid="{14A49A59-25D4-4203-BE02-DE6939C7C5F6}"/>
    </a:ext>
  </a:extLst>
</a:theme>
</file>

<file path=ppt/theme/theme2.xml><?xml version="1.0" encoding="utf-8"?>
<a:theme xmlns:a="http://schemas.openxmlformats.org/drawingml/2006/main" name="1_Office Theme">
  <a:themeElements>
    <a:clrScheme name="McD color sc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31737"/>
      </a:accent1>
      <a:accent2>
        <a:srgbClr val="FFC427"/>
      </a:accent2>
      <a:accent3>
        <a:srgbClr val="B4D78E"/>
      </a:accent3>
      <a:accent4>
        <a:srgbClr val="749CD3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Modern 04">
      <a:majorFont>
        <a:latin typeface="Century Gothic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89048086_Balanced scorecard, from 24Slides_SL_V1.pptx" id="{6BFE50D7-0AB5-4B02-8B95-8C7F9FA851A2}" vid="{E07AABDE-8E2B-4665-809A-C7E849382370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5BB9993-D5F9-46FA-B2E5-80E3632E982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3D9F223-918A-45AF-9B53-56AB9E5E2182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1B7E2D32-4FDD-4266-880C-17595B80143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Tech presentation</Template>
  <TotalTime>1491</TotalTime>
  <Words>1223</Words>
  <Application>Microsoft Office PowerPoint</Application>
  <PresentationFormat>Widescreen</PresentationFormat>
  <Paragraphs>282</Paragraphs>
  <Slides>25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Arial</vt:lpstr>
      <vt:lpstr>Calibri</vt:lpstr>
      <vt:lpstr>Calibri Light</vt:lpstr>
      <vt:lpstr>Century Gothic</vt:lpstr>
      <vt:lpstr>Wingdings</vt:lpstr>
      <vt:lpstr>Office Theme</vt:lpstr>
      <vt:lpstr>1_Office Theme</vt:lpstr>
      <vt:lpstr>PMI LOGISTIC SYSTEM IMPROVEMENT PROPOSAL FOR EMERGENCY WAREHOUSE</vt:lpstr>
      <vt:lpstr>Agenda</vt:lpstr>
      <vt:lpstr>INTRODUCTION</vt:lpstr>
      <vt:lpstr>Data analysis</vt:lpstr>
      <vt:lpstr>DATA PREPROCESSING</vt:lpstr>
      <vt:lpstr>EXPLORATORY DATA ANALYSIS</vt:lpstr>
      <vt:lpstr>EXPLORATORY DATA ANALYSIS</vt:lpstr>
      <vt:lpstr>EXPLORATORY DATA ANALYSIS</vt:lpstr>
      <vt:lpstr>POSITIVE FINDING</vt:lpstr>
      <vt:lpstr>GOOD STORING &amp; DISTRIBUTION PRACTICES</vt:lpstr>
      <vt:lpstr>Disasters logistic management</vt:lpstr>
      <vt:lpstr>motivation</vt:lpstr>
      <vt:lpstr>SOLUTION</vt:lpstr>
      <vt:lpstr>Balanced scorecard slide 4</vt:lpstr>
      <vt:lpstr>Balanced scorecard slide 4</vt:lpstr>
      <vt:lpstr>Balanced scorecard slide 4</vt:lpstr>
      <vt:lpstr>Balanced scorecard slide 4</vt:lpstr>
      <vt:lpstr>Balanced scorecard slide 4</vt:lpstr>
      <vt:lpstr>Balanced scorecard slide 4</vt:lpstr>
      <vt:lpstr>Balanced scorecard slide 4</vt:lpstr>
      <vt:lpstr>Balanced scorecard slide 4</vt:lpstr>
      <vt:lpstr>What’s next</vt:lpstr>
      <vt:lpstr>Goals for NEXT IMPROVEMENT</vt:lpstr>
      <vt:lpstr>SUMMARY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Fabrikam Technology Inc.</dc:title>
  <dc:creator>milenial</dc:creator>
  <cp:lastModifiedBy>milenial</cp:lastModifiedBy>
  <cp:revision>54</cp:revision>
  <dcterms:created xsi:type="dcterms:W3CDTF">2021-09-23T07:29:57Z</dcterms:created>
  <dcterms:modified xsi:type="dcterms:W3CDTF">2021-10-23T09:16:59Z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